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7" r:id="rId2"/>
    <p:sldId id="348" r:id="rId3"/>
    <p:sldId id="350" r:id="rId4"/>
    <p:sldId id="304" r:id="rId5"/>
    <p:sldId id="307" r:id="rId6"/>
    <p:sldId id="308" r:id="rId7"/>
    <p:sldId id="35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A9C7"/>
    <a:srgbClr val="99CCFF"/>
    <a:srgbClr val="FFFF99"/>
    <a:srgbClr val="660066"/>
    <a:srgbClr val="FF9900"/>
    <a:srgbClr val="FFCC00"/>
    <a:srgbClr val="666699"/>
    <a:srgbClr val="514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0" autoAdjust="0"/>
  </p:normalViewPr>
  <p:slideViewPr>
    <p:cSldViewPr>
      <p:cViewPr>
        <p:scale>
          <a:sx n="89" d="100"/>
          <a:sy n="89" d="100"/>
        </p:scale>
        <p:origin x="46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3B1961-BBDD-437D-9D8D-33569AF8913E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878208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4A9BA4-D9AA-4C26-80A7-C3B6650EB5A1}" type="slidenum">
              <a:rPr lang="zh-CN" altLang="fr-FR" smtClean="0"/>
              <a:pPr/>
              <a:t>4</a:t>
            </a:fld>
            <a:endParaRPr lang="fr-FR" altLang="zh-CN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F36170-AD50-40D7-BCDD-8CD6F9341462}" type="slidenum">
              <a:rPr lang="zh-CN" altLang="fr-FR" smtClean="0"/>
              <a:pPr/>
              <a:t>5</a:t>
            </a:fld>
            <a:endParaRPr lang="fr-FR" altLang="zh-CN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A8B043-66E9-4C2D-9213-AD20F19E757E}" type="slidenum">
              <a:rPr lang="zh-CN" altLang="fr-FR" smtClean="0"/>
              <a:pPr/>
              <a:t>6</a:t>
            </a:fld>
            <a:endParaRPr lang="fr-FR" altLang="zh-CN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5"/>
          <p:cNvSpPr>
            <a:spLocks noChangeShapeType="1"/>
          </p:cNvSpPr>
          <p:nvPr userDrawn="1"/>
        </p:nvSpPr>
        <p:spPr bwMode="auto">
          <a:xfrm flipH="1">
            <a:off x="7794625" y="6453188"/>
            <a:ext cx="233363" cy="404812"/>
          </a:xfrm>
          <a:prstGeom prst="line">
            <a:avLst/>
          </a:prstGeom>
          <a:noFill/>
          <a:ln w="9525">
            <a:solidFill>
              <a:srgbClr val="E4E1E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Rectangle 29"/>
          <p:cNvSpPr>
            <a:spLocks noChangeArrowheads="1"/>
          </p:cNvSpPr>
          <p:nvPr userDrawn="1"/>
        </p:nvSpPr>
        <p:spPr bwMode="auto">
          <a:xfrm>
            <a:off x="0" y="-26988"/>
            <a:ext cx="2519363" cy="1727201"/>
          </a:xfrm>
          <a:prstGeom prst="rect">
            <a:avLst/>
          </a:prstGeom>
          <a:solidFill>
            <a:srgbClr val="514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2493963"/>
            <a:ext cx="2519363" cy="3587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altLang="zh-CN" sz="1400">
                <a:ea typeface="宋体" pitchFamily="2" charset="-122"/>
              </a:rPr>
              <a:t>www.groupe-ecoles-centrales.fr</a:t>
            </a:r>
          </a:p>
        </p:txBody>
      </p:sp>
      <p:sp>
        <p:nvSpPr>
          <p:cNvPr id="5" name="Rectangle 45"/>
          <p:cNvSpPr>
            <a:spLocks noChangeArrowheads="1"/>
          </p:cNvSpPr>
          <p:nvPr userDrawn="1"/>
        </p:nvSpPr>
        <p:spPr bwMode="auto">
          <a:xfrm>
            <a:off x="0" y="3573463"/>
            <a:ext cx="2519363" cy="3284537"/>
          </a:xfrm>
          <a:prstGeom prst="rect">
            <a:avLst/>
          </a:prstGeom>
          <a:solidFill>
            <a:srgbClr val="514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" name="Rectangle 46"/>
          <p:cNvSpPr>
            <a:spLocks noChangeArrowheads="1"/>
          </p:cNvSpPr>
          <p:nvPr userDrawn="1"/>
        </p:nvSpPr>
        <p:spPr bwMode="auto">
          <a:xfrm>
            <a:off x="0" y="2997200"/>
            <a:ext cx="2519363" cy="647700"/>
          </a:xfrm>
          <a:prstGeom prst="rect">
            <a:avLst/>
          </a:prstGeom>
          <a:solidFill>
            <a:srgbClr val="514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7" name="Picture 5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" y="1773238"/>
            <a:ext cx="24130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611D8-718D-4139-A90D-215ECE20E2B4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1D957-5E83-4550-9B27-413828B79791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19925" y="71438"/>
            <a:ext cx="1800225" cy="6054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19250" y="71438"/>
            <a:ext cx="5248275" cy="6054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DB70-E208-49B6-B59F-633296135191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BA42D-1D98-4D71-98E2-ECF5F0356957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107E-4386-4DAE-BD6D-F3C2D36CABE8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87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32413" y="1600200"/>
            <a:ext cx="3487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C882A-2ABD-4EC7-ACCC-A400941250DA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73162-456F-416B-96A2-5E6226167FAB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9F82-E98E-4094-A0C1-45442C06516E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C477-BEC3-4370-9F08-0C04FF3E50B3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307CA-EDD5-4357-AC5B-DE21155A9759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1AA8-2D8C-4B1A-9DC3-7A24D3080649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71438"/>
            <a:ext cx="72009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7127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73775" y="64531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23/09/2021</a:t>
            </a:r>
            <a:endParaRPr lang="zh-CN" altLang="en-US"/>
          </a:p>
        </p:txBody>
      </p:sp>
      <p:sp>
        <p:nvSpPr>
          <p:cNvPr id="1029" name="Line 27"/>
          <p:cNvSpPr>
            <a:spLocks noChangeShapeType="1"/>
          </p:cNvSpPr>
          <p:nvPr/>
        </p:nvSpPr>
        <p:spPr bwMode="auto">
          <a:xfrm flipH="1">
            <a:off x="7794625" y="6453188"/>
            <a:ext cx="233363" cy="404812"/>
          </a:xfrm>
          <a:prstGeom prst="line">
            <a:avLst/>
          </a:prstGeom>
          <a:noFill/>
          <a:ln w="9525">
            <a:solidFill>
              <a:srgbClr val="E4E1E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grpSp>
        <p:nvGrpSpPr>
          <p:cNvPr id="1030" name="Group 31"/>
          <p:cNvGrpSpPr>
            <a:grpSpLocks/>
          </p:cNvGrpSpPr>
          <p:nvPr/>
        </p:nvGrpSpPr>
        <p:grpSpPr bwMode="auto">
          <a:xfrm>
            <a:off x="0" y="0"/>
            <a:ext cx="1497013" cy="2697163"/>
            <a:chOff x="204" y="0"/>
            <a:chExt cx="952" cy="1706"/>
          </a:xfrm>
        </p:grpSpPr>
        <p:sp>
          <p:nvSpPr>
            <p:cNvPr id="1035" name="Rectangle 32"/>
            <p:cNvSpPr>
              <a:spLocks noChangeArrowheads="1"/>
            </p:cNvSpPr>
            <p:nvPr userDrawn="1"/>
          </p:nvSpPr>
          <p:spPr bwMode="auto">
            <a:xfrm>
              <a:off x="204" y="0"/>
              <a:ext cx="952" cy="618"/>
            </a:xfrm>
            <a:prstGeom prst="rect">
              <a:avLst/>
            </a:prstGeom>
            <a:solidFill>
              <a:srgbClr val="51446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36" name="Rectangle 33"/>
            <p:cNvSpPr>
              <a:spLocks noChangeArrowheads="1"/>
            </p:cNvSpPr>
            <p:nvPr userDrawn="1"/>
          </p:nvSpPr>
          <p:spPr bwMode="auto">
            <a:xfrm>
              <a:off x="204" y="1071"/>
              <a:ext cx="952" cy="409"/>
            </a:xfrm>
            <a:prstGeom prst="rect">
              <a:avLst/>
            </a:prstGeom>
            <a:solidFill>
              <a:srgbClr val="51446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37" name="Rectangle 34"/>
            <p:cNvSpPr>
              <a:spLocks noChangeArrowheads="1"/>
            </p:cNvSpPr>
            <p:nvPr userDrawn="1"/>
          </p:nvSpPr>
          <p:spPr bwMode="auto">
            <a:xfrm>
              <a:off x="204" y="1570"/>
              <a:ext cx="952" cy="136"/>
            </a:xfrm>
            <a:prstGeom prst="rect">
              <a:avLst/>
            </a:prstGeom>
            <a:solidFill>
              <a:srgbClr val="51446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1031" name="Rectangle 36"/>
          <p:cNvSpPr>
            <a:spLocks noChangeArrowheads="1"/>
          </p:cNvSpPr>
          <p:nvPr/>
        </p:nvSpPr>
        <p:spPr bwMode="auto">
          <a:xfrm>
            <a:off x="0" y="4868863"/>
            <a:ext cx="1519238" cy="1989137"/>
          </a:xfrm>
          <a:prstGeom prst="rect">
            <a:avLst/>
          </a:prstGeom>
          <a:solidFill>
            <a:srgbClr val="5144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1032" name="Picture 40" descr="amphi"/>
          <p:cNvPicPr>
            <a:picLocks noChangeAspect="1" noChangeArrowheads="1"/>
          </p:cNvPicPr>
          <p:nvPr/>
        </p:nvPicPr>
        <p:blipFill>
          <a:blip r:embed="rId13"/>
          <a:srcRect b="15102"/>
          <a:stretch>
            <a:fillRect/>
          </a:stretch>
        </p:blipFill>
        <p:spPr bwMode="auto">
          <a:xfrm>
            <a:off x="0" y="2851150"/>
            <a:ext cx="15208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0263" y="6453188"/>
            <a:ext cx="658812" cy="404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1D2C9E5C-9D3C-4214-82B9-263B4F89EC45}" type="slidenum">
              <a:rPr lang="zh-CN" altLang="fr-FR"/>
              <a:pPr>
                <a:defRPr/>
              </a:pPr>
              <a:t>‹N°›</a:t>
            </a:fld>
            <a:endParaRPr lang="fr-FR" altLang="zh-CN"/>
          </a:p>
        </p:txBody>
      </p:sp>
      <p:pic>
        <p:nvPicPr>
          <p:cNvPr id="1034" name="Picture 43"/>
          <p:cNvPicPr>
            <a:picLocks noChangeAspect="1" noChangeArrowheads="1"/>
          </p:cNvPicPr>
          <p:nvPr/>
        </p:nvPicPr>
        <p:blipFill>
          <a:blip r:embed="rId14"/>
          <a:srcRect l="13628" t="-2222"/>
          <a:stretch>
            <a:fillRect/>
          </a:stretch>
        </p:blipFill>
        <p:spPr bwMode="auto">
          <a:xfrm>
            <a:off x="34925" y="1125538"/>
            <a:ext cx="1368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514468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514468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14" y="1357953"/>
            <a:ext cx="4786228" cy="459132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5 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Ecoles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Centrale  </a:t>
            </a:r>
            <a:r>
              <a:rPr lang="zh-CN" alt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五所中央理工大学校</a:t>
            </a:r>
            <a:endParaRPr lang="en-GB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28/09/2023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1743DD9A-8A51-47E5-8C8C-9BD5A2776C2B}" type="slidenum">
              <a:rPr lang="fr-FR" smtClean="0">
                <a:solidFill>
                  <a:srgbClr val="002060"/>
                </a:solidFill>
              </a:rPr>
              <a:pPr/>
              <a:t>1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04048" y="4081521"/>
            <a:ext cx="88232" cy="88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89898" y="2492896"/>
            <a:ext cx="88232" cy="88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3854892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Lyon</a:t>
            </a:r>
            <a:endParaRPr lang="en-GB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9426" y="2261727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Paris</a:t>
            </a:r>
            <a:endParaRPr lang="en-GB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71800" y="3354209"/>
            <a:ext cx="88232" cy="88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331" y="3107988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85811" y="5461448"/>
            <a:ext cx="676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Marseille</a:t>
            </a:r>
            <a:endParaRPr lang="en-GB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0089" y="5373216"/>
            <a:ext cx="88232" cy="88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87039" y="1612576"/>
            <a:ext cx="88232" cy="882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4599" y="1340242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Lille</a:t>
            </a:r>
            <a:endParaRPr lang="en-GB" sz="1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044" y="979677"/>
            <a:ext cx="1952381" cy="7211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7045" y="1939088"/>
            <a:ext cx="2029045" cy="8346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5957" y="3050313"/>
            <a:ext cx="2019049" cy="72381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5378" y="4101113"/>
            <a:ext cx="1952381" cy="800889"/>
          </a:xfrm>
          <a:prstGeom prst="rect">
            <a:avLst/>
          </a:prstGeom>
        </p:spPr>
      </p:pic>
      <p:pic>
        <p:nvPicPr>
          <p:cNvPr id="1027" name="Imag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044" y="5076167"/>
            <a:ext cx="201904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5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</a:t>
            </a:r>
            <a:r>
              <a:rPr lang="fr-FR" altLang="zh-CN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</a:t>
            </a:r>
            <a:r>
              <a:rPr lang="fr-FR" altLang="zh-CN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System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CN" alt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法国教育体制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28/09/2023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1743DD9A-8A51-47E5-8C8C-9BD5A2776C2B}" type="slidenum">
              <a:rPr lang="fr-FR" smtClean="0">
                <a:solidFill>
                  <a:srgbClr val="002060"/>
                </a:solidFill>
              </a:rPr>
              <a:pPr/>
              <a:t>2</a:t>
            </a:fld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22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738" y="1389882"/>
            <a:ext cx="7525527" cy="40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Engineering Curriculum at the 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 </a:t>
            </a:r>
            <a:r>
              <a:rPr lang="zh-CN" altLang="fr-FR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教学</a:t>
            </a:r>
            <a:r>
              <a:rPr lang="zh-CN" alt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特色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2275" y="905156"/>
            <a:ext cx="7200205" cy="5476172"/>
          </a:xfrm>
        </p:spPr>
        <p:txBody>
          <a:bodyPr/>
          <a:lstStyle/>
          <a:p>
            <a:pPr marL="0" indent="0"/>
            <a:r>
              <a:rPr lang="en-GB" sz="2000" b="1" dirty="0">
                <a:solidFill>
                  <a:srgbClr val="7030A0"/>
                </a:solidFill>
              </a:rPr>
              <a:t>A shared approach:</a:t>
            </a:r>
          </a:p>
          <a:p>
            <a:r>
              <a:rPr lang="en-GB" sz="2000" dirty="0"/>
              <a:t>Highly competitive and selective admission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极具竞争力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择优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录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取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/>
              <a:t>A core curriculum of general engineering science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传授通才工程教育的核心课程</a:t>
            </a:r>
            <a:endParaRPr lang="en-GB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/>
              <a:t>Followed by specialization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专业知识的深入学习</a:t>
            </a:r>
            <a:endParaRPr lang="en-GB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/>
              <a:t>Strong theoretical foundations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奠定扎实的理论基础</a:t>
            </a:r>
            <a:endParaRPr lang="en-GB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/>
              <a:t>Significant part devoted to engineering skills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注重工程技能的培养</a:t>
            </a:r>
            <a:endParaRPr lang="en-GB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/>
              <a:t>Obligatory international experience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纳入教学计划的国际交流学习</a:t>
            </a:r>
            <a:endParaRPr lang="en-GB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sz="2000" dirty="0" smtClean="0"/>
              <a:t>Close </a:t>
            </a:r>
            <a:r>
              <a:rPr lang="en-GB" sz="2000" dirty="0"/>
              <a:t>links with industry and research </a:t>
            </a:r>
          </a:p>
          <a:p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教学与工业科研的紧密衔接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28/09/2023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1743DD9A-8A51-47E5-8C8C-9BD5A2776C2B}" type="slidenum">
              <a:rPr lang="fr-FR" smtClean="0">
                <a:solidFill>
                  <a:srgbClr val="002060"/>
                </a:solidFill>
              </a:rPr>
              <a:pPr/>
              <a:t>3</a:t>
            </a:fld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561768" y="1268760"/>
            <a:ext cx="7564348" cy="489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fr-FR" altLang="zh-CN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所中法合作学校：</a:t>
            </a:r>
            <a:endParaRPr lang="fr-FR" altLang="zh-CN" sz="17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清华大学、</a:t>
            </a:r>
            <a:r>
              <a:rPr lang="zh-CN" altLang="fr-FR" sz="1700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浙大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、上海交大、西安交大、西南交大、北京交大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里尔中央理工、里昂中央理工、马赛中央理工、南特中央理工、巴黎高电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endParaRPr lang="fr-FR" altLang="zh-CN" sz="1700" dirty="0" smtClean="0">
              <a:solidFill>
                <a:srgbClr val="660066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fr-FR" altLang="zh-CN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1996</a:t>
            </a: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年启动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4+4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项目，凭借法国通才工程师教育理念，通过双文凭联培模式为企业界培养工程技术精英管理人才。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</a:pP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项目执行</a:t>
            </a:r>
            <a:r>
              <a:rPr lang="fr-FR" altLang="zh-CN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年来</a:t>
            </a:r>
            <a:r>
              <a:rPr lang="fr-FR" altLang="zh-CN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1000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多名中国学生和今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200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名法国学生受益于此联培项目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毕业生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凭借扎实的科学知识、开阔的眼界和多元文化背景倍受国际大企业青睐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50% 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在欧洲在华企业就职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如</a:t>
            </a:r>
            <a:r>
              <a:rPr lang="zh-CN" altLang="en-US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阿海珐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、阿尔卡特、法玛通、赛峰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35% 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在大型国企工作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15% 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继续读博或在高校和科研部门就职 </a:t>
            </a: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  <a:buFont typeface="Wingdings" pitchFamily="2" charset="2"/>
              <a:buNone/>
            </a:pP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F9900"/>
              </a:buClr>
            </a:pPr>
            <a:r>
              <a:rPr lang="zh-CN" altLang="fr-FR" sz="17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经费支</a:t>
            </a: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持：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4+4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项目得到了两国教育主管部门及工业界的高度赞赏和资助：赴法中国学生中</a:t>
            </a:r>
            <a:r>
              <a:rPr lang="fr-FR" altLang="zh-CN" sz="17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0%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为国家留学基金委公派奖学金生，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40%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为法国政府埃菲尔奖学金生，赴华法国学生中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96%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享受了中国政府奖学金。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fr-FR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1500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多名 </a:t>
            </a:r>
            <a:r>
              <a:rPr lang="fr-FR" altLang="zh-CN" sz="17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Centraliens </a:t>
            </a:r>
            <a:r>
              <a:rPr lang="zh-CN" altLang="fr-FR" sz="17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在华校友会</a:t>
            </a:r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会员活跃在各大工业领域</a:t>
            </a:r>
            <a:endParaRPr lang="fr-FR" altLang="zh-CN" sz="17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fr-FR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网址</a:t>
            </a:r>
            <a:r>
              <a:rPr lang="fr-FR" altLang="zh-CN" sz="1700" dirty="0" smtClean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fr-FR" altLang="zh-CN" sz="17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www.centraliens-chine.org</a:t>
            </a:r>
            <a:endParaRPr lang="fr-FR" altLang="zh-CN" sz="17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517525" y="1538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20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1541663" y="6302"/>
            <a:ext cx="7670504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r>
              <a:rPr lang="zh-CN" altLang="fr-FR" sz="2000" b="1" i="1" dirty="0">
                <a:solidFill>
                  <a:srgbClr val="514468"/>
                </a:solidFill>
                <a:ea typeface="宋体" pitchFamily="2" charset="-122"/>
              </a:rPr>
              <a:t/>
            </a:r>
            <a:br>
              <a:rPr lang="zh-CN" altLang="fr-FR" sz="2000" b="1" i="1" dirty="0">
                <a:solidFill>
                  <a:srgbClr val="514468"/>
                </a:solidFill>
                <a:ea typeface="宋体" pitchFamily="2" charset="-122"/>
              </a:rPr>
            </a:br>
            <a:r>
              <a:rPr lang="zh-CN" altLang="fr-FR" sz="2000" b="1" i="1" dirty="0">
                <a:solidFill>
                  <a:srgbClr val="514468"/>
                </a:solidFill>
                <a:ea typeface="宋体" pitchFamily="2" charset="-122"/>
              </a:rPr>
              <a:t/>
            </a:r>
            <a:br>
              <a:rPr lang="zh-CN" altLang="fr-FR" sz="2000" b="1" i="1" dirty="0">
                <a:solidFill>
                  <a:srgbClr val="514468"/>
                </a:solidFill>
                <a:ea typeface="宋体" pitchFamily="2" charset="-122"/>
              </a:rPr>
            </a:br>
            <a:endParaRPr lang="zh-CN" altLang="fr-FR" sz="2000" b="1" i="1" dirty="0">
              <a:solidFill>
                <a:srgbClr val="514468"/>
              </a:solidFill>
              <a:ea typeface="宋体" pitchFamily="2" charset="-122"/>
            </a:endParaRPr>
          </a:p>
          <a:p>
            <a:pPr algn="r"/>
            <a:r>
              <a:rPr lang="zh-CN" altLang="fr-FR" sz="2000" b="1" dirty="0">
                <a:solidFill>
                  <a:srgbClr val="514468"/>
                </a:solidFill>
                <a:ea typeface="宋体" pitchFamily="2" charset="-122"/>
              </a:rPr>
              <a:t/>
            </a:r>
            <a:br>
              <a:rPr lang="zh-CN" altLang="fr-FR" sz="2000" b="1" dirty="0">
                <a:solidFill>
                  <a:srgbClr val="514468"/>
                </a:solidFill>
                <a:ea typeface="宋体" pitchFamily="2" charset="-122"/>
              </a:rPr>
            </a:br>
            <a:endParaRPr lang="zh-CN" altLang="fr-FR" sz="2000" b="1" dirty="0">
              <a:solidFill>
                <a:srgbClr val="514468"/>
              </a:solidFill>
              <a:ea typeface="宋体" pitchFamily="2" charset="-122"/>
            </a:endParaRP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1541662" y="41971"/>
            <a:ext cx="7808519" cy="10168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fr-FR" altLang="zh-C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«</a:t>
            </a:r>
            <a:r>
              <a:rPr lang="fr-FR" altLang="zh-CN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4+4»</a:t>
            </a:r>
            <a:r>
              <a:rPr lang="zh-CN" altLang="fr-F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a model of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Sino-French educational cooperation</a:t>
            </a:r>
            <a:r>
              <a:rPr lang="fr-FR" altLang="zh-CN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fr-FR" altLang="zh-C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zh-CN" alt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Calibri" panose="020F0502020204030204" pitchFamily="34" charset="0"/>
              </a:rPr>
              <a:t>中</a:t>
            </a:r>
            <a:r>
              <a:rPr lang="zh-CN" altLang="fr-F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Calibri" panose="020F0502020204030204" pitchFamily="34" charset="0"/>
              </a:rPr>
              <a:t>法教育合</a:t>
            </a:r>
            <a:r>
              <a:rPr lang="zh-CN" alt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Calibri" panose="020F0502020204030204" pitchFamily="34" charset="0"/>
              </a:rPr>
              <a:t>作之典</a:t>
            </a:r>
            <a:r>
              <a:rPr lang="zh-CN" altLang="fr-F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  <a:cs typeface="Calibri" panose="020F0502020204030204" pitchFamily="34" charset="0"/>
              </a:rPr>
              <a:t>范</a:t>
            </a:r>
            <a:endParaRPr lang="en-GB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宋体" pitchFamily="2" charset="-122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28/09/2023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DBA42D-1D98-4D71-98E2-ECF5F0356957}" type="slidenum">
              <a:rPr lang="zh-CN" altLang="fr-FR" smtClean="0"/>
              <a:pPr>
                <a:defRPr/>
              </a:pPr>
              <a:t>4</a:t>
            </a:fld>
            <a:endParaRPr lang="fr-FR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052736"/>
            <a:ext cx="7596336" cy="5472609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Clr>
                <a:srgbClr val="FFCC00"/>
              </a:buClr>
              <a:buSzPct val="120000"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联培模式：</a:t>
            </a:r>
            <a:endParaRPr lang="fr-FR" altLang="zh-CN" sz="2000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第一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第二年：在母校攻读本科大一和大二课程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第三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第四年：赴法攻读工程师一年级和二年级课程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第五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第六年：回国继续攻读本校研究生课程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</a:pP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六年获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得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个文凭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中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国学士和硕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士文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凭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+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中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央理工大学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</a:pP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工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程师文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凭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33400" lvl="0" indent="-533400" eaLnBrk="1" hangingPunct="1">
              <a:spcBef>
                <a:spcPct val="0"/>
              </a:spcBef>
              <a:buClr>
                <a:srgbClr val="FFCC00"/>
              </a:buClr>
              <a:buSzPct val="120000"/>
            </a:pPr>
            <a:endParaRPr lang="fr-FR" altLang="zh-CN" sz="2000" b="1" dirty="0" smtClean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33400" lvl="0" indent="-533400" eaLnBrk="1" hangingPunct="1">
              <a:spcBef>
                <a:spcPct val="0"/>
              </a:spcBef>
              <a:buClr>
                <a:srgbClr val="FFCC00"/>
              </a:buClr>
              <a:buSzPct val="120000"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联</a:t>
            </a:r>
            <a:r>
              <a:rPr lang="zh-CN" altLang="fr-FR" sz="20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培优势：</a:t>
            </a:r>
            <a:endParaRPr lang="fr-FR" altLang="zh-CN" sz="2000" b="1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fr-FR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体验法国独具一格的通才工程师教育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理念，注重综合素质培养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通过在法企业的实习经历，领悟企业文化和工程师职业要领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参与校园丰富的社团活动，培养团队精神，历练组织能力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611313" algn="l"/>
              </a:tabLst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掌握一门新的外语，了解法国文化、体验法兰西风土人情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融入遍布全球的庞大校友网 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</a:pPr>
            <a:endParaRPr lang="fr-FR" altLang="zh-CN" sz="2000" b="1" dirty="0" smtClean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合作原则：</a:t>
            </a:r>
            <a:endParaRPr lang="fr-FR" altLang="zh-CN" sz="2000" b="1" dirty="0" smtClean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  <a:buFont typeface="Arial" panose="020B0604020202020204" pitchFamily="34" charset="0"/>
              <a:buChar char="•"/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互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认教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学内容和计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划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SzPct val="120000"/>
              <a:buFont typeface="Arial" panose="020B0604020202020204" pitchFamily="34" charset="0"/>
              <a:buChar char="•"/>
            </a:pP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互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免学费</a:t>
            </a:r>
            <a:endParaRPr lang="zh-CN" altLang="fr-FR" sz="2000" b="1" dirty="0" smtClean="0">
              <a:solidFill>
                <a:srgbClr val="660066"/>
              </a:solidFill>
              <a:ea typeface="宋体" pitchFamily="2" charset="-122"/>
            </a:endParaRPr>
          </a:p>
          <a:p>
            <a:pPr marL="533400" indent="-533400" algn="ctr" eaLnBrk="1" hangingPunct="1">
              <a:lnSpc>
                <a:spcPct val="120000"/>
              </a:lnSpc>
              <a:spcBef>
                <a:spcPct val="0"/>
              </a:spcBef>
            </a:pPr>
            <a:endParaRPr lang="fr-FR" altLang="zh-CN" sz="2400" b="1" dirty="0" smtClean="0">
              <a:solidFill>
                <a:srgbClr val="660066"/>
              </a:solidFill>
              <a:ea typeface="宋体" pitchFamily="2" charset="-122"/>
            </a:endParaRPr>
          </a:p>
          <a:p>
            <a:pPr marL="533400" indent="-533400" algn="ctr" eaLnBrk="1" hangingPunct="1">
              <a:lnSpc>
                <a:spcPct val="120000"/>
              </a:lnSpc>
              <a:spcBef>
                <a:spcPct val="0"/>
              </a:spcBef>
            </a:pPr>
            <a:endParaRPr lang="zh-CN" altLang="fr-FR" sz="2400" b="1" dirty="0" smtClean="0">
              <a:solidFill>
                <a:srgbClr val="660066"/>
              </a:solidFill>
              <a:ea typeface="宋体" pitchFamily="2" charset="-122"/>
            </a:endParaRPr>
          </a:p>
          <a:p>
            <a:pPr marL="533400" indent="-533400" algn="ctr" eaLnBrk="1" hangingPunct="1">
              <a:lnSpc>
                <a:spcPct val="120000"/>
              </a:lnSpc>
              <a:spcBef>
                <a:spcPct val="0"/>
              </a:spcBef>
            </a:pPr>
            <a:endParaRPr lang="zh-CN" altLang="fr-FR" sz="2400" b="1" dirty="0" smtClean="0">
              <a:solidFill>
                <a:srgbClr val="660066"/>
              </a:solidFill>
              <a:ea typeface="宋体" pitchFamily="2" charset="-122"/>
            </a:endParaRP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</a:pPr>
            <a:endParaRPr lang="fr-FR" altLang="zh-CN" sz="2400" b="1" dirty="0" smtClean="0">
              <a:solidFill>
                <a:srgbClr val="660066"/>
              </a:solidFill>
              <a:ea typeface="宋体" pitchFamily="2" charset="-122"/>
            </a:endParaRP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</a:pPr>
            <a:endParaRPr lang="zh-CN" altLang="fr-FR" sz="2400" dirty="0" smtClean="0">
              <a:solidFill>
                <a:schemeClr val="bg2"/>
              </a:solidFill>
              <a:ea typeface="宋体" pitchFamily="2" charset="-12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23/09/2023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DBA42D-1D98-4D71-98E2-ECF5F0356957}" type="slidenum">
              <a:rPr lang="zh-CN" altLang="fr-FR" smtClean="0"/>
              <a:pPr>
                <a:defRPr/>
              </a:pPr>
              <a:t>5</a:t>
            </a:fld>
            <a:endParaRPr lang="fr-FR" altLang="zh-CN"/>
          </a:p>
        </p:txBody>
      </p:sp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1547664" y="116632"/>
            <a:ext cx="7583636" cy="79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degree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 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pPr algn="ctr"/>
            <a:r>
              <a:rPr lang="zh-CN" alt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双</a:t>
            </a:r>
            <a:r>
              <a:rPr lang="zh-CN" altLang="fr-F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学位培养模式及其优势</a:t>
            </a:r>
            <a:endParaRPr lang="en-GB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6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6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69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750141"/>
            <a:ext cx="7512659" cy="610954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预选拔</a:t>
            </a:r>
            <a:r>
              <a:rPr lang="fr-FR" altLang="zh-CN" sz="2000" b="1" dirty="0" smtClean="0">
                <a:solidFill>
                  <a:srgbClr val="66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月：派出学校在相关院系根据人选大一成绩及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综合素质进行校内预选拔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面试  </a:t>
            </a:r>
            <a:r>
              <a:rPr lang="fr-FR" altLang="zh-CN" sz="2000" b="1" dirty="0" smtClean="0">
                <a:solidFill>
                  <a:srgbClr val="660066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月底：法国中央理工大学选拔团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线上面试候选人</a:t>
            </a: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选拔标准：职业计划、留学动机、适应能力、外语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技能等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b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11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月上旬公布项目录取名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单</a:t>
            </a: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法语培训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派出学校为入选项目学生安排法语培训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抵法前至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少学习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500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课时并达到法语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B1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水平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b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接收学校安排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月至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月在维希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CAVILAM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的暑期法语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   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强化培训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fr-FR" altLang="zh-CN" sz="2000" dirty="0" smtClean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	</a:t>
            </a:r>
            <a:endParaRPr lang="zh-CN" altLang="fr-FR" sz="2000" b="1" dirty="0" smtClean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奖学金申请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月初：接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收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校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为项目学生申请法国艾菲尔奖学	    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金，结果</a:t>
            </a: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月初揭晓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2-3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月份：派出学校为项目学生申请基金委公派奖学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     	     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金，结果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月初揭晓</a:t>
            </a:r>
            <a:endParaRPr lang="fr-FR" altLang="zh-CN" sz="2000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2000" dirty="0" smtClean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r>
              <a:rPr lang="zh-CN" altLang="fr-FR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抵达法国</a:t>
            </a:r>
            <a:r>
              <a:rPr lang="fr-FR" altLang="zh-CN" sz="2000" b="1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fr-FR" altLang="zh-CN" sz="2000" b="1" dirty="0" smtClean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月中：学生抵达维希参加法语培训</a:t>
            </a:r>
            <a:endParaRPr lang="fr-FR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  8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月底：抵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达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各校开</a:t>
            </a:r>
            <a:r>
              <a:rPr lang="zh-CN" altLang="fr-FR" sz="2000" dirty="0">
                <a:latin typeface="KaiTi" panose="02010609060101010101" pitchFamily="49" charset="-122"/>
                <a:ea typeface="KaiTi" panose="02010609060101010101" pitchFamily="49" charset="-122"/>
              </a:rPr>
              <a:t>始为期两</a:t>
            </a:r>
            <a:r>
              <a:rPr lang="zh-CN" altLang="fr-FR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年留学生活</a:t>
            </a:r>
            <a:endParaRPr lang="fr-FR" altLang="zh-CN" sz="20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endParaRPr lang="fr-FR" altLang="zh-CN" sz="2000" b="1" dirty="0" smtClean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endParaRPr lang="fr-FR" altLang="zh-CN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endParaRPr lang="zh-CN" altLang="fr-FR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</a:pP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fr-FR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fr-FR" altLang="zh-CN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	</a:t>
            </a:r>
            <a:endParaRPr lang="fr-FR" altLang="zh-CN" sz="2000" dirty="0" smtClean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zh-CN" altLang="fr-FR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zh-CN" altLang="fr-FR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1800" dirty="0" smtClean="0">
              <a:ea typeface="宋体" pitchFamily="2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zh-CN" altLang="fr-FR" sz="1800" dirty="0" smtClean="0">
              <a:ea typeface="宋体" pitchFamily="2" charset="-122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zh-CN" altLang="fr-FR" sz="18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Webdings" pitchFamily="18" charset="2"/>
              <a:buNone/>
            </a:pPr>
            <a:endParaRPr lang="fr-FR" altLang="zh-CN" sz="1800" dirty="0" smtClean="0">
              <a:ea typeface="宋体" pitchFamily="2" charset="-12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28/09/2023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DBA42D-1D98-4D71-98E2-ECF5F0356957}" type="slidenum">
              <a:rPr lang="zh-CN" altLang="fr-FR" smtClean="0"/>
              <a:pPr>
                <a:defRPr/>
              </a:pPr>
              <a:t>6</a:t>
            </a:fld>
            <a:endParaRPr lang="fr-FR" altLang="zh-CN"/>
          </a:p>
        </p:txBody>
      </p:sp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517525" y="1385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20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9636" name="Rectangle 6"/>
          <p:cNvSpPr>
            <a:spLocks noChangeArrowheads="1"/>
          </p:cNvSpPr>
          <p:nvPr/>
        </p:nvSpPr>
        <p:spPr bwMode="auto">
          <a:xfrm>
            <a:off x="1498613" y="116632"/>
            <a:ext cx="7656675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endParaRPr lang="fr-FR" altLang="zh-CN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宋体" pitchFamily="2" charset="-122"/>
            </a:endParaRPr>
          </a:p>
          <a:p>
            <a:pPr algn="ctr"/>
            <a:r>
              <a:rPr lang="fr-FR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fr-FR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election</a:t>
            </a:r>
            <a:r>
              <a:rPr lang="fr-F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</a:t>
            </a:r>
            <a:r>
              <a:rPr lang="fr-FR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schedule</a:t>
            </a:r>
            <a:r>
              <a:rPr lang="fr-F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zh-CN" alt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项目</a:t>
            </a:r>
            <a:r>
              <a:rPr lang="zh-CN" alt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选</a:t>
            </a:r>
            <a:r>
              <a:rPr lang="zh-CN" altLang="fr-F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itchFamily="2" charset="-122"/>
              </a:rPr>
              <a:t>拔与派出程序</a:t>
            </a:r>
            <a:endParaRPr lang="zh-CN" altLang="fr-FR" sz="2400" dirty="0">
              <a:solidFill>
                <a:srgbClr val="514468"/>
              </a:solidFill>
              <a:ea typeface="宋体" pitchFamily="2" charset="-122"/>
            </a:endParaRPr>
          </a:p>
          <a:p>
            <a:endParaRPr lang="en-GB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8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8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89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</a:t>
            </a:r>
            <a:r>
              <a:rPr lang="zh-CN" alt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宣讲顺序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84168" y="6453336"/>
            <a:ext cx="2133600" cy="476250"/>
          </a:xfrm>
        </p:spPr>
        <p:txBody>
          <a:bodyPr/>
          <a:lstStyle/>
          <a:p>
            <a:r>
              <a:rPr lang="en-US" dirty="0"/>
              <a:t>28/09/2023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1743DD9A-8A51-47E5-8C8C-9BD5A2776C2B}" type="slidenum">
              <a:rPr lang="fr-FR" smtClean="0">
                <a:solidFill>
                  <a:srgbClr val="002060"/>
                </a:solidFill>
              </a:rPr>
              <a:pPr/>
              <a:t>7</a:t>
            </a:fld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805475"/>
              </p:ext>
            </p:extLst>
          </p:nvPr>
        </p:nvGraphicFramePr>
        <p:xfrm>
          <a:off x="1979712" y="1268760"/>
          <a:ext cx="6912768" cy="2595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338268034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371667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b="0" kern="0" dirty="0" smtClean="0"/>
                        <a:t>10h-10h15</a:t>
                      </a:r>
                      <a:endParaRPr lang="en-GB" b="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0" dirty="0" smtClean="0"/>
                        <a:t>Introduction (C. </a:t>
                      </a:r>
                      <a:r>
                        <a:rPr lang="en-GB" sz="1800" b="0" kern="0" cap="small" dirty="0" smtClean="0"/>
                        <a:t>Sun</a:t>
                      </a:r>
                      <a:r>
                        <a:rPr lang="en-GB" sz="1800" b="0" kern="0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265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0" dirty="0" smtClean="0"/>
                        <a:t>10h15-10h45 </a:t>
                      </a:r>
                      <a:endParaRPr lang="en-GB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err="1" smtClean="0"/>
                        <a:t>Ecole</a:t>
                      </a:r>
                      <a:r>
                        <a:rPr lang="en-GB" sz="1800" kern="0" dirty="0" smtClean="0"/>
                        <a:t> Centrale de Lille (M. </a:t>
                      </a:r>
                      <a:r>
                        <a:rPr lang="en-GB" sz="1800" kern="0" cap="small" dirty="0" smtClean="0"/>
                        <a:t>Thomas de la </a:t>
                      </a:r>
                      <a:r>
                        <a:rPr lang="en-GB" sz="1800" kern="0" cap="small" dirty="0" err="1" smtClean="0"/>
                        <a:t>Pintiere</a:t>
                      </a:r>
                      <a:r>
                        <a:rPr lang="en-GB" sz="1800" kern="0" dirty="0" smtClean="0"/>
                        <a:t>)</a:t>
                      </a:r>
                      <a:r>
                        <a:rPr lang="fr-FR" sz="1800" kern="0" dirty="0" smtClean="0"/>
                        <a:t> </a:t>
                      </a:r>
                      <a:endParaRPr lang="en-GB" sz="1800" kern="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72243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smtClean="0"/>
                        <a:t>10h45-11h15</a:t>
                      </a:r>
                      <a:endParaRPr lang="en-GB" dirty="0" smtClean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err="1" smtClean="0"/>
                        <a:t>CentraleSupelec</a:t>
                      </a:r>
                      <a:r>
                        <a:rPr lang="en-GB" sz="1800" kern="0" dirty="0" smtClean="0"/>
                        <a:t> (H.</a:t>
                      </a:r>
                      <a:r>
                        <a:rPr lang="fr-F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GUEGUEN</a:t>
                      </a:r>
                      <a:r>
                        <a:rPr lang="en-GB" sz="1800" kern="0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11h15-11h45</a:t>
                      </a:r>
                      <a:endParaRPr lang="en-GB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err="1" smtClean="0"/>
                        <a:t>Ecole</a:t>
                      </a:r>
                      <a:r>
                        <a:rPr lang="en-GB" sz="1800" kern="0" dirty="0" smtClean="0"/>
                        <a:t> Centrale de Lyon (R.J. </a:t>
                      </a:r>
                      <a:r>
                        <a:rPr lang="en-GB" sz="1800" kern="0" cap="small" dirty="0" smtClean="0"/>
                        <a:t>Perkins</a:t>
                      </a:r>
                      <a:r>
                        <a:rPr lang="en-GB" sz="1800" kern="0" dirty="0" smtClean="0"/>
                        <a:t> &amp; C. </a:t>
                      </a:r>
                      <a:r>
                        <a:rPr lang="en-GB" sz="1800" kern="0" cap="small" dirty="0" smtClean="0"/>
                        <a:t>Sun</a:t>
                      </a:r>
                      <a:r>
                        <a:rPr lang="en-GB" sz="1800" kern="0" dirty="0" smtClean="0"/>
                        <a:t>) 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19401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0" dirty="0" smtClean="0"/>
                        <a:t>11h45-12h15</a:t>
                      </a:r>
                      <a:endParaRPr lang="en-GB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err="1" smtClean="0"/>
                        <a:t>Ecole</a:t>
                      </a:r>
                      <a:r>
                        <a:rPr lang="en-GB" sz="1800" kern="0" dirty="0" smtClean="0"/>
                        <a:t> Centrale de Marseille</a:t>
                      </a:r>
                      <a:r>
                        <a:rPr lang="en-GB" sz="1800" kern="0" baseline="0" dirty="0" smtClean="0"/>
                        <a:t> </a:t>
                      </a:r>
                      <a:r>
                        <a:rPr lang="en-GB" sz="1800" kern="0" dirty="0" smtClean="0"/>
                        <a:t>(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E.ARTS </a:t>
                      </a:r>
                      <a:r>
                        <a:rPr lang="en-GB" sz="1800" kern="0" dirty="0" smtClean="0"/>
                        <a:t>&amp;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dirty="0" smtClean="0"/>
                        <a:t>JP. DU</a:t>
                      </a:r>
                      <a:r>
                        <a:rPr lang="en-GB" sz="1800" kern="0" dirty="0" smtClean="0"/>
                        <a:t>)</a:t>
                      </a:r>
                      <a:endParaRPr lang="en-GB" sz="1800" kern="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17028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0" dirty="0" smtClean="0"/>
                        <a:t>12h15-12h45</a:t>
                      </a:r>
                      <a:endParaRPr lang="en-GB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0" dirty="0" err="1" smtClean="0"/>
                        <a:t>Ecole</a:t>
                      </a:r>
                      <a:r>
                        <a:rPr lang="en-GB" sz="1800" kern="0" dirty="0" smtClean="0"/>
                        <a:t> Centrale de </a:t>
                      </a:r>
                      <a:r>
                        <a:rPr lang="fr-FR" sz="1800" kern="0" dirty="0" smtClean="0"/>
                        <a:t>Nantes (E.CHAI)</a:t>
                      </a:r>
                      <a:endParaRPr lang="en-GB" sz="1800" kern="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16537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12h45-13h</a:t>
                      </a:r>
                      <a:endParaRPr lang="en-GB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Questions/réponses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4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</TotalTime>
  <Words>854</Words>
  <Application>Microsoft Office PowerPoint</Application>
  <PresentationFormat>Affichage à l'écran (4:3)</PresentationFormat>
  <Paragraphs>119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The 5 Ecoles Centrale  五所中央理工大学校</vt:lpstr>
      <vt:lpstr> The French Academic System   法国教育体制 </vt:lpstr>
      <vt:lpstr> The Engineering Curriculum at the GEC 教学特色 </vt:lpstr>
      <vt:lpstr>Présentation PowerPoint</vt:lpstr>
      <vt:lpstr>Présentation PowerPoint</vt:lpstr>
      <vt:lpstr>Présentation PowerPoint</vt:lpstr>
      <vt:lpstr> Programme 宣讲顺序 </vt:lpstr>
    </vt:vector>
  </TitlesOfParts>
  <Company>E.C.L.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COMMU23</dc:creator>
  <cp:lastModifiedBy>CHEN</cp:lastModifiedBy>
  <cp:revision>557</cp:revision>
  <dcterms:created xsi:type="dcterms:W3CDTF">2009-05-22T18:51:45Z</dcterms:created>
  <dcterms:modified xsi:type="dcterms:W3CDTF">2023-09-19T09:25:57Z</dcterms:modified>
</cp:coreProperties>
</file>