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310" r:id="rId2"/>
    <p:sldId id="323" r:id="rId3"/>
    <p:sldId id="257" r:id="rId4"/>
    <p:sldId id="316" r:id="rId5"/>
    <p:sldId id="315" r:id="rId6"/>
    <p:sldId id="258" r:id="rId7"/>
    <p:sldId id="259" r:id="rId8"/>
    <p:sldId id="317" r:id="rId9"/>
    <p:sldId id="264" r:id="rId10"/>
    <p:sldId id="262" r:id="rId11"/>
    <p:sldId id="265" r:id="rId12"/>
    <p:sldId id="278" r:id="rId13"/>
    <p:sldId id="279" r:id="rId14"/>
    <p:sldId id="321" r:id="rId15"/>
    <p:sldId id="276" r:id="rId16"/>
    <p:sldId id="309" r:id="rId17"/>
    <p:sldId id="268" r:id="rId18"/>
    <p:sldId id="269" r:id="rId19"/>
    <p:sldId id="318" r:id="rId20"/>
    <p:sldId id="319" r:id="rId21"/>
    <p:sldId id="320" r:id="rId22"/>
    <p:sldId id="324" r:id="rId23"/>
    <p:sldId id="314" r:id="rId24"/>
    <p:sldId id="325" r:id="rId25"/>
    <p:sldId id="322" r:id="rId26"/>
  </p:sldIdLst>
  <p:sldSz cx="9144000" cy="6858000" type="screen4x3"/>
  <p:notesSz cx="7099300" cy="10234613"/>
  <p:defaultTex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AMET Denis" initials="" lastIdx="8" clrIdx="0"/>
  <p:cmAuthor id="1" name="PES Martine" initials="PM" lastIdx="19"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897"/>
    <a:srgbClr val="62BB38"/>
    <a:srgbClr val="0A658B"/>
    <a:srgbClr val="F19120"/>
    <a:srgbClr val="252320"/>
    <a:srgbClr val="9D0B7B"/>
    <a:srgbClr val="AE131F"/>
    <a:srgbClr val="1DBBEA"/>
    <a:srgbClr val="92C47A"/>
    <a:srgbClr val="8CC07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91" autoAdjust="0"/>
    <p:restoredTop sz="94683" autoAdjust="0"/>
  </p:normalViewPr>
  <p:slideViewPr>
    <p:cSldViewPr>
      <p:cViewPr varScale="1">
        <p:scale>
          <a:sx n="106" d="100"/>
          <a:sy n="106" d="100"/>
        </p:scale>
        <p:origin x="1158"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2" y="1"/>
            <a:ext cx="3076363" cy="511731"/>
          </a:xfrm>
          <a:prstGeom prst="rect">
            <a:avLst/>
          </a:prstGeom>
        </p:spPr>
        <p:txBody>
          <a:bodyPr vert="horz" lIns="94768" tIns="47384" rIns="94768" bIns="47384" rtlCol="0"/>
          <a:lstStyle>
            <a:lvl1pPr algn="l">
              <a:defRPr sz="1200"/>
            </a:lvl1pPr>
          </a:lstStyle>
          <a:p>
            <a:endParaRPr lang="es-ES"/>
          </a:p>
        </p:txBody>
      </p:sp>
      <p:sp>
        <p:nvSpPr>
          <p:cNvPr id="3" name="Espace réservé de la date 2"/>
          <p:cNvSpPr>
            <a:spLocks noGrp="1"/>
          </p:cNvSpPr>
          <p:nvPr>
            <p:ph type="dt" idx="1"/>
          </p:nvPr>
        </p:nvSpPr>
        <p:spPr>
          <a:xfrm>
            <a:off x="4021296" y="1"/>
            <a:ext cx="3076363" cy="511731"/>
          </a:xfrm>
          <a:prstGeom prst="rect">
            <a:avLst/>
          </a:prstGeom>
        </p:spPr>
        <p:txBody>
          <a:bodyPr vert="horz" lIns="94768" tIns="47384" rIns="94768" bIns="47384" rtlCol="0"/>
          <a:lstStyle>
            <a:lvl1pPr algn="r">
              <a:defRPr sz="1200"/>
            </a:lvl1pPr>
          </a:lstStyle>
          <a:p>
            <a:fld id="{AE35A997-5B0D-471D-A499-68542BE5272D}" type="datetimeFigureOut">
              <a:rPr lang="es-ES" smtClean="0"/>
              <a:pPr/>
              <a:t>07/09/2017</a:t>
            </a:fld>
            <a:endParaRPr lang="es-ES"/>
          </a:p>
        </p:txBody>
      </p:sp>
      <p:sp>
        <p:nvSpPr>
          <p:cNvPr id="4" name="Espace réservé de l'image des diapositives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4768" tIns="47384" rIns="94768" bIns="47384" rtlCol="0" anchor="ctr"/>
          <a:lstStyle/>
          <a:p>
            <a:endParaRPr lang="es-ES"/>
          </a:p>
        </p:txBody>
      </p:sp>
      <p:sp>
        <p:nvSpPr>
          <p:cNvPr id="5" name="Espace réservé des commentaires 4"/>
          <p:cNvSpPr>
            <a:spLocks noGrp="1"/>
          </p:cNvSpPr>
          <p:nvPr>
            <p:ph type="body" sz="quarter" idx="3"/>
          </p:nvPr>
        </p:nvSpPr>
        <p:spPr>
          <a:xfrm>
            <a:off x="709931" y="4861442"/>
            <a:ext cx="5679440" cy="4605577"/>
          </a:xfrm>
          <a:prstGeom prst="rect">
            <a:avLst/>
          </a:prstGeom>
        </p:spPr>
        <p:txBody>
          <a:bodyPr vert="horz" lIns="94768" tIns="47384" rIns="94768" bIns="47384"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s-ES"/>
          </a:p>
        </p:txBody>
      </p:sp>
      <p:sp>
        <p:nvSpPr>
          <p:cNvPr id="6" name="Espace réservé du pied de page 5"/>
          <p:cNvSpPr>
            <a:spLocks noGrp="1"/>
          </p:cNvSpPr>
          <p:nvPr>
            <p:ph type="ftr" sz="quarter" idx="4"/>
          </p:nvPr>
        </p:nvSpPr>
        <p:spPr>
          <a:xfrm>
            <a:off x="2" y="9721107"/>
            <a:ext cx="3076363" cy="511731"/>
          </a:xfrm>
          <a:prstGeom prst="rect">
            <a:avLst/>
          </a:prstGeom>
        </p:spPr>
        <p:txBody>
          <a:bodyPr vert="horz" lIns="94768" tIns="47384" rIns="94768" bIns="47384" rtlCol="0" anchor="b"/>
          <a:lstStyle>
            <a:lvl1pPr algn="l">
              <a:defRPr sz="1200"/>
            </a:lvl1pPr>
          </a:lstStyle>
          <a:p>
            <a:endParaRPr lang="es-ES"/>
          </a:p>
        </p:txBody>
      </p:sp>
      <p:sp>
        <p:nvSpPr>
          <p:cNvPr id="7" name="Espace réservé du numéro de diapositive 6"/>
          <p:cNvSpPr>
            <a:spLocks noGrp="1"/>
          </p:cNvSpPr>
          <p:nvPr>
            <p:ph type="sldNum" sz="quarter" idx="5"/>
          </p:nvPr>
        </p:nvSpPr>
        <p:spPr>
          <a:xfrm>
            <a:off x="4021296" y="9721107"/>
            <a:ext cx="3076363" cy="511731"/>
          </a:xfrm>
          <a:prstGeom prst="rect">
            <a:avLst/>
          </a:prstGeom>
        </p:spPr>
        <p:txBody>
          <a:bodyPr vert="horz" lIns="94768" tIns="47384" rIns="94768" bIns="47384" rtlCol="0" anchor="b"/>
          <a:lstStyle>
            <a:lvl1pPr algn="r">
              <a:defRPr sz="1200"/>
            </a:lvl1pPr>
          </a:lstStyle>
          <a:p>
            <a:fld id="{198B49C8-8A80-4C07-920B-DB4A74A95936}" type="slidenum">
              <a:rPr lang="es-ES" smtClean="0"/>
              <a:pPr/>
              <a:t>‹N°›</a:t>
            </a:fld>
            <a:endParaRPr lang="es-ES"/>
          </a:p>
        </p:txBody>
      </p:sp>
    </p:spTree>
    <p:extLst>
      <p:ext uri="{BB962C8B-B14F-4D97-AF65-F5344CB8AC3E}">
        <p14:creationId xmlns:p14="http://schemas.microsoft.com/office/powerpoint/2010/main" val="15342214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lvl1pPr>
              <a:defRPr/>
            </a:lvl1pPr>
          </a:lstStyle>
          <a:p>
            <a:pPr>
              <a:defRPr/>
            </a:pPr>
            <a:fld id="{ACA64611-E188-4932-910B-4FF8CB6BE205}" type="datetimeFigureOut">
              <a:rPr lang="fr-FR"/>
              <a:pPr>
                <a:defRPr/>
              </a:pPr>
              <a:t>07/09/2017</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B21CC471-CD9D-41A7-9808-8253566333F2}" type="slidenum">
              <a:rPr lang="fr-FR"/>
              <a:pPr>
                <a:defRPr/>
              </a:pPr>
              <a:t>‹N°›</a:t>
            </a:fld>
            <a:endParaRPr lang="fr-FR"/>
          </a:p>
        </p:txBody>
      </p:sp>
    </p:spTree>
    <p:extLst>
      <p:ext uri="{BB962C8B-B14F-4D97-AF65-F5344CB8AC3E}">
        <p14:creationId xmlns:p14="http://schemas.microsoft.com/office/powerpoint/2010/main" val="26062822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909DDCA2-CAEA-434A-B628-BBD97CDD9CBD}" type="datetimeFigureOut">
              <a:rPr lang="fr-FR"/>
              <a:pPr>
                <a:defRPr/>
              </a:pPr>
              <a:t>07/09/2017</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0089D4B0-DA3D-4EEB-ABF0-E501497B1AB3}" type="slidenum">
              <a:rPr lang="fr-FR"/>
              <a:pPr>
                <a:defRPr/>
              </a:pPr>
              <a:t>‹N°›</a:t>
            </a:fld>
            <a:endParaRPr lang="fr-FR"/>
          </a:p>
        </p:txBody>
      </p:sp>
    </p:spTree>
    <p:extLst>
      <p:ext uri="{BB962C8B-B14F-4D97-AF65-F5344CB8AC3E}">
        <p14:creationId xmlns:p14="http://schemas.microsoft.com/office/powerpoint/2010/main" val="40449841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3CBB9683-0F5A-4163-B2E3-41B2E9133AA3}" type="datetimeFigureOut">
              <a:rPr lang="fr-FR"/>
              <a:pPr>
                <a:defRPr/>
              </a:pPr>
              <a:t>07/09/2017</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CBA1A84B-ED97-4E94-B4E1-1096F4E0D709}" type="slidenum">
              <a:rPr lang="fr-FR"/>
              <a:pPr>
                <a:defRPr/>
              </a:pPr>
              <a:t>‹N°›</a:t>
            </a:fld>
            <a:endParaRPr lang="fr-FR"/>
          </a:p>
        </p:txBody>
      </p:sp>
    </p:spTree>
    <p:extLst>
      <p:ext uri="{BB962C8B-B14F-4D97-AF65-F5344CB8AC3E}">
        <p14:creationId xmlns:p14="http://schemas.microsoft.com/office/powerpoint/2010/main" val="1565970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D3E77909-AB56-4E2E-A35D-4D75FDD564E0}" type="datetimeFigureOut">
              <a:rPr lang="fr-FR"/>
              <a:pPr>
                <a:defRPr/>
              </a:pPr>
              <a:t>07/09/2017</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A6362702-71FD-478C-8ABB-00E2043F094D}" type="slidenum">
              <a:rPr lang="fr-FR"/>
              <a:pPr>
                <a:defRPr/>
              </a:pPr>
              <a:t>‹N°›</a:t>
            </a:fld>
            <a:endParaRPr lang="fr-FR"/>
          </a:p>
        </p:txBody>
      </p:sp>
    </p:spTree>
    <p:extLst>
      <p:ext uri="{BB962C8B-B14F-4D97-AF65-F5344CB8AC3E}">
        <p14:creationId xmlns:p14="http://schemas.microsoft.com/office/powerpoint/2010/main" val="2846594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lvl1pPr>
              <a:defRPr/>
            </a:lvl1pPr>
          </a:lstStyle>
          <a:p>
            <a:pPr>
              <a:defRPr/>
            </a:pPr>
            <a:fld id="{D9BBAB2F-D790-4E6F-88A9-DA5C76C57C29}" type="datetimeFigureOut">
              <a:rPr lang="fr-FR"/>
              <a:pPr>
                <a:defRPr/>
              </a:pPr>
              <a:t>07/09/2017</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FCA8419B-D1D5-4EA7-85C7-8C4B73857266}" type="slidenum">
              <a:rPr lang="fr-FR"/>
              <a:pPr>
                <a:defRPr/>
              </a:pPr>
              <a:t>‹N°›</a:t>
            </a:fld>
            <a:endParaRPr lang="fr-FR"/>
          </a:p>
        </p:txBody>
      </p:sp>
    </p:spTree>
    <p:extLst>
      <p:ext uri="{BB962C8B-B14F-4D97-AF65-F5344CB8AC3E}">
        <p14:creationId xmlns:p14="http://schemas.microsoft.com/office/powerpoint/2010/main" val="17043330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3"/>
          <p:cNvSpPr>
            <a:spLocks noGrp="1"/>
          </p:cNvSpPr>
          <p:nvPr>
            <p:ph type="dt" sz="half" idx="10"/>
          </p:nvPr>
        </p:nvSpPr>
        <p:spPr/>
        <p:txBody>
          <a:bodyPr/>
          <a:lstStyle>
            <a:lvl1pPr>
              <a:defRPr/>
            </a:lvl1pPr>
          </a:lstStyle>
          <a:p>
            <a:pPr>
              <a:defRPr/>
            </a:pPr>
            <a:fld id="{E6CE0E81-A132-422B-8383-AC0E42359289}" type="datetimeFigureOut">
              <a:rPr lang="fr-FR"/>
              <a:pPr>
                <a:defRPr/>
              </a:pPr>
              <a:t>07/09/2017</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3C54E2E1-A6B6-4F26-B06A-13DE15CFE18A}" type="slidenum">
              <a:rPr lang="fr-FR"/>
              <a:pPr>
                <a:defRPr/>
              </a:pPr>
              <a:t>‹N°›</a:t>
            </a:fld>
            <a:endParaRPr lang="fr-FR"/>
          </a:p>
        </p:txBody>
      </p:sp>
    </p:spTree>
    <p:extLst>
      <p:ext uri="{BB962C8B-B14F-4D97-AF65-F5344CB8AC3E}">
        <p14:creationId xmlns:p14="http://schemas.microsoft.com/office/powerpoint/2010/main" val="5376833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3"/>
          <p:cNvSpPr>
            <a:spLocks noGrp="1"/>
          </p:cNvSpPr>
          <p:nvPr>
            <p:ph type="dt" sz="half" idx="10"/>
          </p:nvPr>
        </p:nvSpPr>
        <p:spPr/>
        <p:txBody>
          <a:bodyPr/>
          <a:lstStyle>
            <a:lvl1pPr>
              <a:defRPr/>
            </a:lvl1pPr>
          </a:lstStyle>
          <a:p>
            <a:pPr>
              <a:defRPr/>
            </a:pPr>
            <a:fld id="{DE926BCC-4108-4BE4-9D39-3DFA14528907}" type="datetimeFigureOut">
              <a:rPr lang="fr-FR"/>
              <a:pPr>
                <a:defRPr/>
              </a:pPr>
              <a:t>07/09/2017</a:t>
            </a:fld>
            <a:endParaRPr lang="fr-FR"/>
          </a:p>
        </p:txBody>
      </p:sp>
      <p:sp>
        <p:nvSpPr>
          <p:cNvPr id="8" name="Espace réservé du pied de page 4"/>
          <p:cNvSpPr>
            <a:spLocks noGrp="1"/>
          </p:cNvSpPr>
          <p:nvPr>
            <p:ph type="ftr" sz="quarter" idx="11"/>
          </p:nvPr>
        </p:nvSpPr>
        <p:spPr/>
        <p:txBody>
          <a:bodyPr/>
          <a:lstStyle>
            <a:lvl1pPr>
              <a:defRPr/>
            </a:lvl1pPr>
          </a:lstStyle>
          <a:p>
            <a:pPr>
              <a:defRPr/>
            </a:pPr>
            <a:endParaRPr lang="fr-FR"/>
          </a:p>
        </p:txBody>
      </p:sp>
      <p:sp>
        <p:nvSpPr>
          <p:cNvPr id="9" name="Espace réservé du numéro de diapositive 5"/>
          <p:cNvSpPr>
            <a:spLocks noGrp="1"/>
          </p:cNvSpPr>
          <p:nvPr>
            <p:ph type="sldNum" sz="quarter" idx="12"/>
          </p:nvPr>
        </p:nvSpPr>
        <p:spPr/>
        <p:txBody>
          <a:bodyPr/>
          <a:lstStyle>
            <a:lvl1pPr>
              <a:defRPr/>
            </a:lvl1pPr>
          </a:lstStyle>
          <a:p>
            <a:pPr>
              <a:defRPr/>
            </a:pPr>
            <a:fld id="{446DEB09-07B6-4256-B353-8645FE8826AD}" type="slidenum">
              <a:rPr lang="fr-FR"/>
              <a:pPr>
                <a:defRPr/>
              </a:pPr>
              <a:t>‹N°›</a:t>
            </a:fld>
            <a:endParaRPr lang="fr-FR"/>
          </a:p>
        </p:txBody>
      </p:sp>
    </p:spTree>
    <p:extLst>
      <p:ext uri="{BB962C8B-B14F-4D97-AF65-F5344CB8AC3E}">
        <p14:creationId xmlns:p14="http://schemas.microsoft.com/office/powerpoint/2010/main" val="33783235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3"/>
          <p:cNvSpPr>
            <a:spLocks noGrp="1"/>
          </p:cNvSpPr>
          <p:nvPr>
            <p:ph type="dt" sz="half" idx="10"/>
          </p:nvPr>
        </p:nvSpPr>
        <p:spPr/>
        <p:txBody>
          <a:bodyPr/>
          <a:lstStyle>
            <a:lvl1pPr>
              <a:defRPr/>
            </a:lvl1pPr>
          </a:lstStyle>
          <a:p>
            <a:pPr>
              <a:defRPr/>
            </a:pPr>
            <a:fld id="{90083B2B-7441-41E7-8825-B260D7103881}" type="datetimeFigureOut">
              <a:rPr lang="fr-FR"/>
              <a:pPr>
                <a:defRPr/>
              </a:pPr>
              <a:t>07/09/2017</a:t>
            </a:fld>
            <a:endParaRPr lang="fr-FR"/>
          </a:p>
        </p:txBody>
      </p:sp>
      <p:sp>
        <p:nvSpPr>
          <p:cNvPr id="4" name="Espace réservé du pied de page 4"/>
          <p:cNvSpPr>
            <a:spLocks noGrp="1"/>
          </p:cNvSpPr>
          <p:nvPr>
            <p:ph type="ftr" sz="quarter" idx="11"/>
          </p:nvPr>
        </p:nvSpPr>
        <p:spPr/>
        <p:txBody>
          <a:bodyPr/>
          <a:lstStyle>
            <a:lvl1pPr>
              <a:defRPr/>
            </a:lvl1pPr>
          </a:lstStyle>
          <a:p>
            <a:pPr>
              <a:defRPr/>
            </a:pPr>
            <a:endParaRPr lang="fr-FR"/>
          </a:p>
        </p:txBody>
      </p:sp>
      <p:sp>
        <p:nvSpPr>
          <p:cNvPr id="5" name="Espace réservé du numéro de diapositive 5"/>
          <p:cNvSpPr>
            <a:spLocks noGrp="1"/>
          </p:cNvSpPr>
          <p:nvPr>
            <p:ph type="sldNum" sz="quarter" idx="12"/>
          </p:nvPr>
        </p:nvSpPr>
        <p:spPr/>
        <p:txBody>
          <a:bodyPr/>
          <a:lstStyle>
            <a:lvl1pPr>
              <a:defRPr/>
            </a:lvl1pPr>
          </a:lstStyle>
          <a:p>
            <a:pPr>
              <a:defRPr/>
            </a:pPr>
            <a:fld id="{F344293A-D3EC-40C4-86BF-28980BB689AF}" type="slidenum">
              <a:rPr lang="fr-FR"/>
              <a:pPr>
                <a:defRPr/>
              </a:pPr>
              <a:t>‹N°›</a:t>
            </a:fld>
            <a:endParaRPr lang="fr-FR"/>
          </a:p>
        </p:txBody>
      </p:sp>
    </p:spTree>
    <p:extLst>
      <p:ext uri="{BB962C8B-B14F-4D97-AF65-F5344CB8AC3E}">
        <p14:creationId xmlns:p14="http://schemas.microsoft.com/office/powerpoint/2010/main" val="27286313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5C1D1873-C42E-4FA9-96A2-D2FF70FFA4E7}" type="datetimeFigureOut">
              <a:rPr lang="fr-FR"/>
              <a:pPr>
                <a:defRPr/>
              </a:pPr>
              <a:t>07/09/2017</a:t>
            </a:fld>
            <a:endParaRPr lang="fr-FR"/>
          </a:p>
        </p:txBody>
      </p:sp>
      <p:sp>
        <p:nvSpPr>
          <p:cNvPr id="3" name="Espace réservé du pied de page 4"/>
          <p:cNvSpPr>
            <a:spLocks noGrp="1"/>
          </p:cNvSpPr>
          <p:nvPr>
            <p:ph type="ftr" sz="quarter" idx="11"/>
          </p:nvPr>
        </p:nvSpPr>
        <p:spPr/>
        <p:txBody>
          <a:bodyPr/>
          <a:lstStyle>
            <a:lvl1pPr>
              <a:defRPr/>
            </a:lvl1pPr>
          </a:lstStyle>
          <a:p>
            <a:pPr>
              <a:defRPr/>
            </a:pPr>
            <a:endParaRPr lang="fr-FR"/>
          </a:p>
        </p:txBody>
      </p:sp>
      <p:sp>
        <p:nvSpPr>
          <p:cNvPr id="4" name="Espace réservé du numéro de diapositive 5"/>
          <p:cNvSpPr>
            <a:spLocks noGrp="1"/>
          </p:cNvSpPr>
          <p:nvPr>
            <p:ph type="sldNum" sz="quarter" idx="12"/>
          </p:nvPr>
        </p:nvSpPr>
        <p:spPr/>
        <p:txBody>
          <a:bodyPr/>
          <a:lstStyle>
            <a:lvl1pPr>
              <a:defRPr/>
            </a:lvl1pPr>
          </a:lstStyle>
          <a:p>
            <a:pPr>
              <a:defRPr/>
            </a:pPr>
            <a:fld id="{A0B569B1-C8FD-446A-965C-195903FCD589}" type="slidenum">
              <a:rPr lang="fr-FR"/>
              <a:pPr>
                <a:defRPr/>
              </a:pPr>
              <a:t>‹N°›</a:t>
            </a:fld>
            <a:endParaRPr lang="fr-FR"/>
          </a:p>
        </p:txBody>
      </p:sp>
    </p:spTree>
    <p:extLst>
      <p:ext uri="{BB962C8B-B14F-4D97-AF65-F5344CB8AC3E}">
        <p14:creationId xmlns:p14="http://schemas.microsoft.com/office/powerpoint/2010/main" val="18646499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8683EF7E-EC6A-4222-A2D7-6E344B7272B5}" type="datetimeFigureOut">
              <a:rPr lang="fr-FR"/>
              <a:pPr>
                <a:defRPr/>
              </a:pPr>
              <a:t>07/09/2017</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C3EBAEDD-7F61-47AD-AFA0-685A03823998}" type="slidenum">
              <a:rPr lang="fr-FR"/>
              <a:pPr>
                <a:defRPr/>
              </a:pPr>
              <a:t>‹N°›</a:t>
            </a:fld>
            <a:endParaRPr lang="fr-FR"/>
          </a:p>
        </p:txBody>
      </p:sp>
    </p:spTree>
    <p:extLst>
      <p:ext uri="{BB962C8B-B14F-4D97-AF65-F5344CB8AC3E}">
        <p14:creationId xmlns:p14="http://schemas.microsoft.com/office/powerpoint/2010/main" val="38750773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3BB469DD-FC4F-4AC2-B804-D93011214305}" type="datetimeFigureOut">
              <a:rPr lang="fr-FR"/>
              <a:pPr>
                <a:defRPr/>
              </a:pPr>
              <a:t>07/09/2017</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2AB918D7-FCA1-400B-8588-80133EE2BAB1}" type="slidenum">
              <a:rPr lang="fr-FR"/>
              <a:pPr>
                <a:defRPr/>
              </a:pPr>
              <a:t>‹N°›</a:t>
            </a:fld>
            <a:endParaRPr lang="fr-FR"/>
          </a:p>
        </p:txBody>
      </p:sp>
    </p:spTree>
    <p:extLst>
      <p:ext uri="{BB962C8B-B14F-4D97-AF65-F5344CB8AC3E}">
        <p14:creationId xmlns:p14="http://schemas.microsoft.com/office/powerpoint/2010/main" val="30370747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Espace réservé du titre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smtClean="0"/>
              <a:t>Cliquez pour modifier le style du titre</a:t>
            </a:r>
          </a:p>
        </p:txBody>
      </p:sp>
      <p:sp>
        <p:nvSpPr>
          <p:cNvPr id="2051" name="Espace réservé du texte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8EE376E3-1398-47AF-B5E0-BC311E8D82D4}" type="datetimeFigureOut">
              <a:rPr lang="fr-FR"/>
              <a:pPr>
                <a:defRPr/>
              </a:pPr>
              <a:t>07/09/2017</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BE3C03DE-8CD6-4E7F-86D4-7481DC92F826}" type="slidenum">
              <a:rPr lang="fr-FR"/>
              <a:pPr>
                <a:defRPr/>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univ-lyon3.fr/cours-enseignes-en-francais--653409.kjsp?RH=INS-INTEven-part" TargetMode="Externa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mailto:jacqueline.pancini@univ-lyon3.fr" TargetMode="External"/><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hyperlink" Target="mailto:genevieve.tabaret@univ-lyon3.fr" TargetMode="External"/><Relationship Id="rId4" Type="http://schemas.openxmlformats.org/officeDocument/2006/relationships/hyperlink" Target="mailto:alicia.pouget@univ-lyon3.fr"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www.univ-lyon3.fr/cours-enseignes-en-francais--653409.kjsp?RH=INS-INTEven-part" TargetMode="Externa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mailto:cief@univ-lyon2.fr" TargetMode="External"/><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hyperlink" Target="http://www.aflyon.org/" TargetMode="External"/><Relationship Id="rId4" Type="http://schemas.openxmlformats.org/officeDocument/2006/relationships/hyperlink" Target="http://www.ilcf.net/"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s>
</file>

<file path=ppt/slides/_rels/slide2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www.univ-lyon3.fr/self-study-in-english-in-lyon-france--886481.kjsp?RH=INS-INTEven-part" TargetMode="Externa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4373" y="1466927"/>
            <a:ext cx="6469063" cy="3968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9548092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79344"/>
            <a:ext cx="9144000" cy="678656"/>
          </a:xfrm>
          <a:prstGeom prst="rect">
            <a:avLst/>
          </a:prstGeom>
        </p:spPr>
      </p:pic>
      <p:sp>
        <p:nvSpPr>
          <p:cNvPr id="7" name="ZoneTexte 12"/>
          <p:cNvSpPr txBox="1">
            <a:spLocks noChangeArrowheads="1"/>
          </p:cNvSpPr>
          <p:nvPr/>
        </p:nvSpPr>
        <p:spPr bwMode="auto">
          <a:xfrm>
            <a:off x="1156258" y="1631469"/>
            <a:ext cx="7056784" cy="4278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buClr>
                <a:srgbClr val="0066CC"/>
              </a:buClr>
              <a:buSzPct val="45000"/>
            </a:pPr>
            <a:r>
              <a:rPr lang="fr-FR" altLang="zh-CN" sz="1600" b="1" dirty="0">
                <a:latin typeface="Century Gothic" pitchFamily="34" charset="0"/>
                <a:cs typeface="Times New Roman" pitchFamily="18" charset="0"/>
              </a:rPr>
              <a:t>« </a:t>
            </a:r>
            <a:r>
              <a:rPr lang="zh-CN" altLang="fr-FR" sz="1600" b="1" dirty="0">
                <a:latin typeface="Century Gothic" pitchFamily="34" charset="0"/>
                <a:cs typeface="Times New Roman" pitchFamily="18" charset="0"/>
              </a:rPr>
              <a:t>选课</a:t>
            </a:r>
            <a:r>
              <a:rPr lang="fr-FR" altLang="zh-CN" sz="1600" b="1" dirty="0">
                <a:latin typeface="Century Gothic" pitchFamily="34" charset="0"/>
                <a:cs typeface="Times New Roman" pitchFamily="18" charset="0"/>
              </a:rPr>
              <a:t>» </a:t>
            </a:r>
            <a:r>
              <a:rPr lang="zh-CN" altLang="fr-FR" sz="1600" b="1" dirty="0">
                <a:latin typeface="Century Gothic" pitchFamily="34" charset="0"/>
                <a:cs typeface="Times New Roman" pitchFamily="18" charset="0"/>
              </a:rPr>
              <a:t>事项</a:t>
            </a:r>
          </a:p>
          <a:p>
            <a:pPr eaLnBrk="1" hangingPunct="1">
              <a:buClr>
                <a:srgbClr val="0066CC"/>
              </a:buClr>
              <a:buSzPct val="45000"/>
            </a:pPr>
            <a:r>
              <a:rPr lang="zh-CN" altLang="fr-FR" sz="1600" b="1" dirty="0">
                <a:solidFill>
                  <a:srgbClr val="444444"/>
                </a:solidFill>
                <a:latin typeface="Century Gothic" pitchFamily="34" charset="0"/>
                <a:cs typeface="Times New Roman" pitchFamily="18" charset="0"/>
              </a:rPr>
              <a:t>选修</a:t>
            </a:r>
            <a:r>
              <a:rPr lang="fr-FR" altLang="zh-CN" sz="1600" b="1" dirty="0">
                <a:solidFill>
                  <a:srgbClr val="444444"/>
                </a:solidFill>
                <a:latin typeface="Century Gothic" pitchFamily="34" charset="0"/>
                <a:cs typeface="Times New Roman" pitchFamily="18" charset="0"/>
              </a:rPr>
              <a:t>SELF </a:t>
            </a:r>
            <a:r>
              <a:rPr lang="zh-CN" altLang="fr-FR" sz="1600" b="1" dirty="0">
                <a:solidFill>
                  <a:srgbClr val="444444"/>
                </a:solidFill>
                <a:latin typeface="Century Gothic" pitchFamily="34" charset="0"/>
                <a:cs typeface="Times New Roman" pitchFamily="18" charset="0"/>
              </a:rPr>
              <a:t>课程时必须</a:t>
            </a:r>
            <a:r>
              <a:rPr lang="zh-CN" altLang="fr-FR" sz="1600" b="1" dirty="0" smtClean="0">
                <a:solidFill>
                  <a:srgbClr val="444444"/>
                </a:solidFill>
                <a:latin typeface="Century Gothic" pitchFamily="34" charset="0"/>
                <a:cs typeface="Times New Roman" pitchFamily="18" charset="0"/>
              </a:rPr>
              <a:t>在网上注册的时候进行。请</a:t>
            </a:r>
            <a:r>
              <a:rPr lang="zh-CN" altLang="fr-FR" sz="1600" b="1" dirty="0">
                <a:solidFill>
                  <a:srgbClr val="444444"/>
                </a:solidFill>
                <a:latin typeface="Century Gothic" pitchFamily="34" charset="0"/>
                <a:cs typeface="Times New Roman" pitchFamily="18" charset="0"/>
              </a:rPr>
              <a:t>注意，如果选修课程没有在秘书处注册的话，即使上了课，在学期结束后此课程也没有成绩</a:t>
            </a:r>
            <a:r>
              <a:rPr lang="zh-CN" altLang="fr-FR" sz="1600" b="1" dirty="0" smtClean="0">
                <a:solidFill>
                  <a:srgbClr val="444444"/>
                </a:solidFill>
                <a:latin typeface="Century Gothic" pitchFamily="34" charset="0"/>
                <a:cs typeface="Times New Roman" pitchFamily="18" charset="0"/>
              </a:rPr>
              <a:t>。</a:t>
            </a:r>
            <a:endParaRPr lang="fr-FR" altLang="zh-CN" sz="1600" b="1" dirty="0" smtClean="0">
              <a:solidFill>
                <a:srgbClr val="444444"/>
              </a:solidFill>
              <a:latin typeface="Century Gothic" pitchFamily="34" charset="0"/>
              <a:cs typeface="Times New Roman" pitchFamily="18" charset="0"/>
            </a:endParaRPr>
          </a:p>
          <a:p>
            <a:pPr eaLnBrk="1" hangingPunct="1">
              <a:buClr>
                <a:srgbClr val="0066CC"/>
              </a:buClr>
              <a:buSzPct val="45000"/>
            </a:pPr>
            <a:endParaRPr lang="zh-CN" altLang="fr-FR" sz="1600" b="1" dirty="0">
              <a:solidFill>
                <a:srgbClr val="444444"/>
              </a:solidFill>
              <a:latin typeface="Century Gothic" pitchFamily="34" charset="0"/>
              <a:cs typeface="Times New Roman" pitchFamily="18" charset="0"/>
            </a:endParaRPr>
          </a:p>
          <a:p>
            <a:pPr eaLnBrk="1" hangingPunct="1">
              <a:buClr>
                <a:srgbClr val="0066CC"/>
              </a:buClr>
              <a:buSzPct val="45000"/>
            </a:pPr>
            <a:r>
              <a:rPr lang="zh-CN" altLang="fr-FR" sz="1600" b="1" dirty="0">
                <a:latin typeface="Century Gothic" pitchFamily="34" charset="0"/>
                <a:cs typeface="Times New Roman" pitchFamily="18" charset="0"/>
              </a:rPr>
              <a:t>注意事</a:t>
            </a:r>
            <a:r>
              <a:rPr lang="zh-CN" altLang="fr-FR" sz="1600" b="1" dirty="0" smtClean="0">
                <a:latin typeface="Century Gothic" pitchFamily="34" charset="0"/>
                <a:cs typeface="Times New Roman" pitchFamily="18" charset="0"/>
              </a:rPr>
              <a:t>项</a:t>
            </a:r>
            <a:endParaRPr lang="fr-FR" altLang="zh-CN" sz="1600" b="1" dirty="0" smtClean="0">
              <a:latin typeface="Century Gothic" pitchFamily="34" charset="0"/>
              <a:cs typeface="Times New Roman" pitchFamily="18" charset="0"/>
            </a:endParaRPr>
          </a:p>
          <a:p>
            <a:pPr eaLnBrk="1" hangingPunct="1">
              <a:buClr>
                <a:srgbClr val="0066CC"/>
              </a:buClr>
              <a:buSzPct val="45000"/>
            </a:pPr>
            <a:r>
              <a:rPr lang="zh-CN" altLang="fr-FR" sz="1600" b="1" dirty="0" smtClean="0">
                <a:solidFill>
                  <a:srgbClr val="444444"/>
                </a:solidFill>
                <a:latin typeface="Century Gothic" pitchFamily="34" charset="0"/>
                <a:cs typeface="Times New Roman" pitchFamily="18" charset="0"/>
              </a:rPr>
              <a:t>因</a:t>
            </a:r>
            <a:r>
              <a:rPr lang="zh-CN" altLang="fr-FR" sz="1600" b="1" dirty="0">
                <a:solidFill>
                  <a:srgbClr val="444444"/>
                </a:solidFill>
                <a:latin typeface="Century Gothic" pitchFamily="34" charset="0"/>
                <a:cs typeface="Times New Roman" pitchFamily="18" charset="0"/>
              </a:rPr>
              <a:t>为</a:t>
            </a:r>
            <a:r>
              <a:rPr lang="fr-FR" altLang="zh-CN" sz="1600" b="1" dirty="0">
                <a:solidFill>
                  <a:srgbClr val="444444"/>
                </a:solidFill>
                <a:latin typeface="Century Gothic" pitchFamily="34" charset="0"/>
                <a:cs typeface="Times New Roman" pitchFamily="18" charset="0"/>
              </a:rPr>
              <a:t>SELF </a:t>
            </a:r>
            <a:r>
              <a:rPr lang="zh-CN" altLang="fr-FR" sz="1600" b="1" dirty="0">
                <a:solidFill>
                  <a:srgbClr val="444444"/>
                </a:solidFill>
                <a:latin typeface="Century Gothic" pitchFamily="34" charset="0"/>
                <a:cs typeface="Times New Roman" pitchFamily="18" charset="0"/>
              </a:rPr>
              <a:t>课程是以小班</a:t>
            </a:r>
            <a:r>
              <a:rPr lang="fr-FR" altLang="zh-CN" sz="1600" b="1" dirty="0">
                <a:solidFill>
                  <a:srgbClr val="444444"/>
                </a:solidFill>
                <a:latin typeface="Century Gothic" pitchFamily="34" charset="0"/>
                <a:cs typeface="Times New Roman" pitchFamily="18" charset="0"/>
              </a:rPr>
              <a:t>TD</a:t>
            </a:r>
            <a:r>
              <a:rPr lang="zh-CN" altLang="fr-FR" sz="1600" b="1" dirty="0">
                <a:solidFill>
                  <a:srgbClr val="444444"/>
                </a:solidFill>
                <a:latin typeface="Century Gothic" pitchFamily="34" charset="0"/>
                <a:cs typeface="Times New Roman" pitchFamily="18" charset="0"/>
              </a:rPr>
              <a:t>课形式上课，对学生的数量有着严格的控制，所以希望选修</a:t>
            </a:r>
            <a:r>
              <a:rPr lang="fr-FR" altLang="zh-CN" sz="1600" b="1" dirty="0">
                <a:solidFill>
                  <a:srgbClr val="444444"/>
                </a:solidFill>
                <a:latin typeface="Century Gothic" pitchFamily="34" charset="0"/>
                <a:cs typeface="Times New Roman" pitchFamily="18" charset="0"/>
              </a:rPr>
              <a:t>SELF </a:t>
            </a:r>
            <a:r>
              <a:rPr lang="zh-CN" altLang="fr-FR" sz="1600" b="1" dirty="0">
                <a:solidFill>
                  <a:srgbClr val="444444"/>
                </a:solidFill>
                <a:latin typeface="Century Gothic" pitchFamily="34" charset="0"/>
                <a:cs typeface="Times New Roman" pitchFamily="18" charset="0"/>
              </a:rPr>
              <a:t>课程的同</a:t>
            </a:r>
            <a:r>
              <a:rPr lang="zh-CN" altLang="fr-FR" sz="1600" b="1" dirty="0" smtClean="0">
                <a:solidFill>
                  <a:srgbClr val="444444"/>
                </a:solidFill>
                <a:latin typeface="Century Gothic" pitchFamily="34" charset="0"/>
                <a:cs typeface="Times New Roman" pitchFamily="18" charset="0"/>
              </a:rPr>
              <a:t>学</a:t>
            </a:r>
            <a:r>
              <a:rPr lang="zh-CN" altLang="fr-FR" sz="1600" b="1" dirty="0">
                <a:solidFill>
                  <a:srgbClr val="444444"/>
                </a:solidFill>
                <a:latin typeface="Century Gothic" pitchFamily="34" charset="0"/>
                <a:cs typeface="Times New Roman" pitchFamily="18" charset="0"/>
              </a:rPr>
              <a:t>一</a:t>
            </a:r>
            <a:r>
              <a:rPr lang="zh-CN" altLang="fr-FR" sz="1600" b="1" dirty="0" smtClean="0">
                <a:solidFill>
                  <a:srgbClr val="444444"/>
                </a:solidFill>
                <a:latin typeface="Century Gothic" pitchFamily="34" charset="0"/>
                <a:cs typeface="Times New Roman" pitchFamily="18" charset="0"/>
              </a:rPr>
              <a:t>定</a:t>
            </a:r>
            <a:r>
              <a:rPr lang="zh-CN" altLang="fr-FR" sz="1600" b="1" dirty="0">
                <a:solidFill>
                  <a:srgbClr val="444444"/>
                </a:solidFill>
                <a:latin typeface="Century Gothic" pitchFamily="34" charset="0"/>
                <a:cs typeface="Times New Roman" pitchFamily="18" charset="0"/>
              </a:rPr>
              <a:t>要</a:t>
            </a:r>
            <a:r>
              <a:rPr lang="zh-CN" altLang="fr-FR" sz="1600" b="1" dirty="0" smtClean="0">
                <a:solidFill>
                  <a:srgbClr val="444444"/>
                </a:solidFill>
                <a:latin typeface="Century Gothic" pitchFamily="34" charset="0"/>
                <a:cs typeface="Times New Roman" pitchFamily="18" charset="0"/>
              </a:rPr>
              <a:t>在</a:t>
            </a:r>
            <a:r>
              <a:rPr lang="zh-CN" altLang="fr-FR" sz="1600" b="1" dirty="0">
                <a:solidFill>
                  <a:srgbClr val="444444"/>
                </a:solidFill>
                <a:latin typeface="Century Gothic" pitchFamily="34" charset="0"/>
                <a:cs typeface="Times New Roman" pitchFamily="18" charset="0"/>
              </a:rPr>
              <a:t>国</a:t>
            </a:r>
            <a:r>
              <a:rPr lang="zh-CN" altLang="fr-FR" sz="1600" b="1" dirty="0" smtClean="0">
                <a:solidFill>
                  <a:srgbClr val="444444"/>
                </a:solidFill>
                <a:latin typeface="Century Gothic" pitchFamily="34" charset="0"/>
                <a:cs typeface="Times New Roman" pitchFamily="18" charset="0"/>
              </a:rPr>
              <a:t>内网</a:t>
            </a:r>
            <a:r>
              <a:rPr lang="zh-CN" altLang="fr-FR" sz="1600" b="1" dirty="0">
                <a:solidFill>
                  <a:srgbClr val="444444"/>
                </a:solidFill>
                <a:latin typeface="Century Gothic" pitchFamily="34" charset="0"/>
                <a:cs typeface="Times New Roman" pitchFamily="18" charset="0"/>
              </a:rPr>
              <a:t>上</a:t>
            </a:r>
            <a:r>
              <a:rPr lang="zh-CN" altLang="fr-FR" sz="1600" b="1" dirty="0" smtClean="0">
                <a:solidFill>
                  <a:srgbClr val="444444"/>
                </a:solidFill>
                <a:latin typeface="Century Gothic" pitchFamily="34" charset="0"/>
                <a:cs typeface="Times New Roman" pitchFamily="18" charset="0"/>
              </a:rPr>
              <a:t>注</a:t>
            </a:r>
            <a:r>
              <a:rPr lang="zh-CN" altLang="fr-FR" sz="1600" b="1" dirty="0">
                <a:solidFill>
                  <a:srgbClr val="444444"/>
                </a:solidFill>
                <a:latin typeface="Century Gothic" pitchFamily="34" charset="0"/>
                <a:cs typeface="Times New Roman" pitchFamily="18" charset="0"/>
              </a:rPr>
              <a:t>并且</a:t>
            </a:r>
            <a:r>
              <a:rPr lang="zh-CN" altLang="fr-FR" sz="1600" b="1" dirty="0" smtClean="0">
                <a:solidFill>
                  <a:srgbClr val="444444"/>
                </a:solidFill>
                <a:latin typeface="Century Gothic" pitchFamily="34" charset="0"/>
                <a:cs typeface="Times New Roman" pitchFamily="18" charset="0"/>
              </a:rPr>
              <a:t>选</a:t>
            </a:r>
            <a:r>
              <a:rPr lang="zh-CN" altLang="fr-FR" sz="1600" b="1" dirty="0">
                <a:solidFill>
                  <a:srgbClr val="444444"/>
                </a:solidFill>
                <a:latin typeface="Century Gothic" pitchFamily="34" charset="0"/>
                <a:cs typeface="Times New Roman" pitchFamily="18" charset="0"/>
              </a:rPr>
              <a:t>修的科目</a:t>
            </a:r>
            <a:r>
              <a:rPr lang="zh-CN" altLang="fr-FR" sz="1600" b="1" dirty="0" smtClean="0">
                <a:solidFill>
                  <a:srgbClr val="444444"/>
                </a:solidFill>
                <a:latin typeface="Century Gothic" pitchFamily="34" charset="0"/>
                <a:cs typeface="Times New Roman" pitchFamily="18" charset="0"/>
              </a:rPr>
              <a:t>。如</a:t>
            </a:r>
            <a:r>
              <a:rPr lang="zh-CN" altLang="fr-FR" sz="1600" b="1" dirty="0">
                <a:solidFill>
                  <a:srgbClr val="444444"/>
                </a:solidFill>
                <a:latin typeface="Century Gothic" pitchFamily="34" charset="0"/>
                <a:cs typeface="Times New Roman" pitchFamily="18" charset="0"/>
              </a:rPr>
              <a:t>果在国内没</a:t>
            </a:r>
            <a:r>
              <a:rPr lang="zh-CN" altLang="fr-FR" sz="1600" b="1" dirty="0" smtClean="0">
                <a:solidFill>
                  <a:srgbClr val="444444"/>
                </a:solidFill>
                <a:latin typeface="Century Gothic" pitchFamily="34" charset="0"/>
                <a:cs typeface="Times New Roman" pitchFamily="18" charset="0"/>
              </a:rPr>
              <a:t>有先</a:t>
            </a:r>
            <a:r>
              <a:rPr lang="zh-CN" altLang="fr-FR" sz="1600" b="1" dirty="0">
                <a:solidFill>
                  <a:srgbClr val="444444"/>
                </a:solidFill>
                <a:latin typeface="Century Gothic" pitchFamily="34" charset="0"/>
                <a:cs typeface="Times New Roman" pitchFamily="18" charset="0"/>
              </a:rPr>
              <a:t>选课的话，到达学校以后会出现 要选的课目已经满员，未选的课目空位很多的现象</a:t>
            </a:r>
            <a:r>
              <a:rPr lang="zh-CN" altLang="fr-FR" sz="1600" b="1" dirty="0" smtClean="0">
                <a:solidFill>
                  <a:srgbClr val="444444"/>
                </a:solidFill>
                <a:latin typeface="Century Gothic" pitchFamily="34" charset="0"/>
                <a:cs typeface="Times New Roman" pitchFamily="18" charset="0"/>
              </a:rPr>
              <a:t>。</a:t>
            </a:r>
            <a:endParaRPr lang="fr-FR" altLang="zh-CN" sz="1600" b="1" dirty="0" smtClean="0">
              <a:solidFill>
                <a:srgbClr val="444444"/>
              </a:solidFill>
              <a:latin typeface="Century Gothic" pitchFamily="34" charset="0"/>
              <a:cs typeface="Times New Roman" pitchFamily="18" charset="0"/>
            </a:endParaRPr>
          </a:p>
          <a:p>
            <a:pPr eaLnBrk="1" hangingPunct="1">
              <a:buClr>
                <a:srgbClr val="0066CC"/>
              </a:buClr>
              <a:buSzPct val="45000"/>
            </a:pPr>
            <a:endParaRPr lang="fr-FR" altLang="zh-CN" sz="1600" b="1" dirty="0" smtClean="0">
              <a:solidFill>
                <a:srgbClr val="444444"/>
              </a:solidFill>
              <a:latin typeface="Century Gothic" pitchFamily="34" charset="0"/>
              <a:cs typeface="Times New Roman" pitchFamily="18" charset="0"/>
            </a:endParaRPr>
          </a:p>
          <a:p>
            <a:pPr eaLnBrk="1" hangingPunct="1">
              <a:lnSpc>
                <a:spcPct val="150000"/>
              </a:lnSpc>
              <a:buClr>
                <a:srgbClr val="0066CC"/>
              </a:buClr>
              <a:buSzPct val="45000"/>
            </a:pPr>
            <a:r>
              <a:rPr lang="zh-CN" altLang="fr-FR" sz="1600" b="1" dirty="0">
                <a:latin typeface="Century Gothic" pitchFamily="34" charset="0"/>
                <a:cs typeface="Times New Roman" pitchFamily="18" charset="0"/>
              </a:rPr>
              <a:t>英</a:t>
            </a:r>
            <a:r>
              <a:rPr lang="zh-CN" altLang="fr-FR" sz="1600" b="1" dirty="0" smtClean="0">
                <a:latin typeface="Century Gothic" pitchFamily="34" charset="0"/>
                <a:cs typeface="Times New Roman" pitchFamily="18" charset="0"/>
              </a:rPr>
              <a:t>语成</a:t>
            </a:r>
            <a:r>
              <a:rPr lang="zh-CN" altLang="fr-FR" sz="1600" b="1" dirty="0" smtClean="0">
                <a:latin typeface="Century Gothic" pitchFamily="34" charset="0"/>
                <a:cs typeface="Times New Roman" pitchFamily="18" charset="0"/>
              </a:rPr>
              <a:t>绩</a:t>
            </a:r>
            <a:endParaRPr lang="fr-FR" altLang="zh-CN" sz="1600" b="1" dirty="0" smtClean="0">
              <a:latin typeface="Century Gothic" pitchFamily="34" charset="0"/>
              <a:cs typeface="Times New Roman" pitchFamily="18" charset="0"/>
            </a:endParaRPr>
          </a:p>
          <a:p>
            <a:pPr eaLnBrk="1" hangingPunct="1">
              <a:buClr>
                <a:srgbClr val="0066CC"/>
              </a:buClr>
              <a:buSzPct val="45000"/>
            </a:pPr>
            <a:r>
              <a:rPr lang="en-US" altLang="zh-CN" sz="1600" b="1" dirty="0">
                <a:latin typeface="Century Gothic" pitchFamily="34" charset="0"/>
                <a:cs typeface="Times New Roman" pitchFamily="18" charset="0"/>
              </a:rPr>
              <a:t> </a:t>
            </a:r>
            <a:r>
              <a:rPr lang="en-US" altLang="zh-CN" sz="1200" b="1" dirty="0">
                <a:latin typeface="Century Gothic" pitchFamily="34" charset="0"/>
                <a:cs typeface="Times New Roman" pitchFamily="18" charset="0"/>
              </a:rPr>
              <a:t>TOEFL IBT:  overall score of 80 or higher with 20 at least for each section – only the official test will accepted (the local institutional version is not adequate)</a:t>
            </a:r>
          </a:p>
          <a:p>
            <a:pPr eaLnBrk="1" hangingPunct="1">
              <a:buClr>
                <a:srgbClr val="0066CC"/>
              </a:buClr>
              <a:buSzPct val="45000"/>
            </a:pPr>
            <a:r>
              <a:rPr lang="en-US" altLang="zh-CN" sz="1200" b="1" dirty="0">
                <a:latin typeface="Century Gothic" pitchFamily="34" charset="0"/>
                <a:cs typeface="Times New Roman" pitchFamily="18" charset="0"/>
              </a:rPr>
              <a:t>- TOEFL ITP: overall score of 560 minimum and 50 at least for each section</a:t>
            </a:r>
          </a:p>
          <a:p>
            <a:pPr eaLnBrk="1" hangingPunct="1">
              <a:buClr>
                <a:srgbClr val="0066CC"/>
              </a:buClr>
              <a:buSzPct val="45000"/>
            </a:pPr>
            <a:r>
              <a:rPr lang="en-US" altLang="zh-CN" sz="1200" b="1" dirty="0">
                <a:latin typeface="Century Gothic" pitchFamily="34" charset="0"/>
                <a:cs typeface="Times New Roman" pitchFamily="18" charset="0"/>
              </a:rPr>
              <a:t>- IELTS: overall score of 6,5 and 6 minimum at each section</a:t>
            </a:r>
          </a:p>
          <a:p>
            <a:pPr eaLnBrk="1" hangingPunct="1">
              <a:buClr>
                <a:srgbClr val="0066CC"/>
              </a:buClr>
              <a:buSzPct val="45000"/>
            </a:pPr>
            <a:r>
              <a:rPr lang="en-US" altLang="zh-CN" sz="1200" b="1" dirty="0">
                <a:latin typeface="Century Gothic" pitchFamily="34" charset="0"/>
                <a:cs typeface="Times New Roman" pitchFamily="18" charset="0"/>
              </a:rPr>
              <a:t>- TOEIC including speaking, writing, listening and reading test: overall score of 1020</a:t>
            </a:r>
          </a:p>
          <a:p>
            <a:pPr eaLnBrk="1" hangingPunct="1">
              <a:buClr>
                <a:srgbClr val="0066CC"/>
              </a:buClr>
              <a:buSzPct val="45000"/>
            </a:pPr>
            <a:r>
              <a:rPr lang="en-US" altLang="zh-CN" sz="1200" b="1" dirty="0">
                <a:latin typeface="Century Gothic" pitchFamily="34" charset="0"/>
                <a:cs typeface="Times New Roman" pitchFamily="18" charset="0"/>
              </a:rPr>
              <a:t>- Cambridge Advanced: A/B</a:t>
            </a:r>
          </a:p>
          <a:p>
            <a:pPr eaLnBrk="1" hangingPunct="1">
              <a:buClr>
                <a:srgbClr val="0066CC"/>
              </a:buClr>
              <a:buSzPct val="45000"/>
            </a:pPr>
            <a:r>
              <a:rPr lang="en-US" altLang="zh-CN" sz="1200" b="1" dirty="0">
                <a:latin typeface="Century Gothic" pitchFamily="34" charset="0"/>
                <a:cs typeface="Times New Roman" pitchFamily="18" charset="0"/>
              </a:rPr>
              <a:t>- Cambridge Proficiency: C minimum</a:t>
            </a:r>
            <a:endParaRPr lang="fr-FR" altLang="zh-CN" sz="1200" b="1" dirty="0" smtClean="0">
              <a:latin typeface="Century Gothic" pitchFamily="34" charset="0"/>
              <a:cs typeface="Times New Roman" pitchFamily="18" charset="0"/>
            </a:endParaRPr>
          </a:p>
        </p:txBody>
      </p:sp>
      <p:sp>
        <p:nvSpPr>
          <p:cNvPr id="8" name="ZoneTexte 7"/>
          <p:cNvSpPr txBox="1"/>
          <p:nvPr/>
        </p:nvSpPr>
        <p:spPr>
          <a:xfrm>
            <a:off x="1025850" y="1159482"/>
            <a:ext cx="5490366" cy="523220"/>
          </a:xfrm>
          <a:prstGeom prst="rect">
            <a:avLst/>
          </a:prstGeom>
          <a:noFill/>
        </p:spPr>
        <p:txBody>
          <a:bodyPr wrap="square" rtlCol="0">
            <a:spAutoFit/>
          </a:bodyPr>
          <a:lstStyle/>
          <a:p>
            <a:r>
              <a:rPr lang="zh-CN" altLang="fr-FR" sz="2800" b="1" cap="all" dirty="0">
                <a:solidFill>
                  <a:srgbClr val="009897"/>
                </a:solidFill>
                <a:latin typeface="Century Gothic" pitchFamily="34" charset="0"/>
              </a:rPr>
              <a:t>里昂</a:t>
            </a:r>
            <a:r>
              <a:rPr lang="fr-FR" altLang="zh-CN" sz="2800" b="1" cap="all" dirty="0">
                <a:solidFill>
                  <a:srgbClr val="009897"/>
                </a:solidFill>
                <a:latin typeface="Century Gothic" pitchFamily="34" charset="0"/>
              </a:rPr>
              <a:t>3</a:t>
            </a:r>
            <a:r>
              <a:rPr lang="zh-CN" altLang="fr-FR" sz="2800" b="1" cap="all" dirty="0">
                <a:solidFill>
                  <a:srgbClr val="009897"/>
                </a:solidFill>
                <a:latin typeface="Century Gothic" pitchFamily="34" charset="0"/>
              </a:rPr>
              <a:t>大交流学习项目</a:t>
            </a:r>
            <a:r>
              <a:rPr lang="fr-FR" altLang="zh-CN" sz="2800" b="1" cap="all" dirty="0">
                <a:solidFill>
                  <a:srgbClr val="009897"/>
                </a:solidFill>
                <a:latin typeface="Century Gothic" pitchFamily="34" charset="0"/>
              </a:rPr>
              <a:t>: SELF</a:t>
            </a:r>
            <a:r>
              <a:rPr lang="zh-CN" altLang="fr-FR" sz="2800" b="1" cap="all" dirty="0">
                <a:solidFill>
                  <a:srgbClr val="009897"/>
                </a:solidFill>
                <a:latin typeface="Century Gothic" pitchFamily="34" charset="0"/>
              </a:rPr>
              <a:t>项</a:t>
            </a:r>
            <a:r>
              <a:rPr lang="zh-CN" altLang="fr-FR" sz="2800" b="1" cap="all" dirty="0" smtClean="0">
                <a:solidFill>
                  <a:srgbClr val="009897"/>
                </a:solidFill>
                <a:latin typeface="Century Gothic" pitchFamily="34" charset="0"/>
              </a:rPr>
              <a:t>目</a:t>
            </a:r>
            <a:endParaRPr lang="zh-CN" altLang="fr-FR" sz="2800" b="1" cap="all" dirty="0">
              <a:solidFill>
                <a:srgbClr val="009897"/>
              </a:solidFill>
              <a:latin typeface="Century Gothic" pitchFamily="34" charset="0"/>
            </a:endParaRPr>
          </a:p>
        </p:txBody>
      </p:sp>
      <p:sp>
        <p:nvSpPr>
          <p:cNvPr id="2" name="ZoneTexte 1"/>
          <p:cNvSpPr txBox="1"/>
          <p:nvPr/>
        </p:nvSpPr>
        <p:spPr>
          <a:xfrm>
            <a:off x="1070455" y="6373044"/>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spTree>
    <p:extLst>
      <p:ext uri="{BB962C8B-B14F-4D97-AF65-F5344CB8AC3E}">
        <p14:creationId xmlns:p14="http://schemas.microsoft.com/office/powerpoint/2010/main" val="3605601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79344"/>
            <a:ext cx="9144000" cy="678656"/>
          </a:xfrm>
          <a:prstGeom prst="rect">
            <a:avLst/>
          </a:prstGeom>
        </p:spPr>
      </p:pic>
      <p:sp>
        <p:nvSpPr>
          <p:cNvPr id="7" name="ZoneTexte 12"/>
          <p:cNvSpPr txBox="1">
            <a:spLocks noChangeArrowheads="1"/>
          </p:cNvSpPr>
          <p:nvPr/>
        </p:nvSpPr>
        <p:spPr bwMode="auto">
          <a:xfrm>
            <a:off x="1043608" y="1700808"/>
            <a:ext cx="7488832"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50000"/>
              </a:lnSpc>
              <a:buClr>
                <a:srgbClr val="0066CC"/>
              </a:buClr>
              <a:buSzPct val="45000"/>
              <a:defRPr/>
            </a:pPr>
            <a:r>
              <a:rPr lang="zh-CN" altLang="fr-FR" sz="1600" b="1" dirty="0" smtClean="0">
                <a:latin typeface="Century Gothic" pitchFamily="34" charset="0"/>
                <a:cs typeface="Times New Roman" pitchFamily="18" charset="0"/>
              </a:rPr>
              <a:t>学</a:t>
            </a:r>
            <a:r>
              <a:rPr lang="zh-CN" altLang="fr-FR" sz="1600" b="1" dirty="0">
                <a:latin typeface="Century Gothic" pitchFamily="34" charset="0"/>
                <a:cs typeface="Times New Roman" pitchFamily="18" charset="0"/>
              </a:rPr>
              <a:t>习期限</a:t>
            </a:r>
            <a:endParaRPr lang="zh-CN" altLang="fr-FR" sz="1600" b="1" dirty="0">
              <a:solidFill>
                <a:srgbClr val="444444"/>
              </a:solidFill>
              <a:latin typeface="Century Gothic" pitchFamily="34" charset="0"/>
              <a:cs typeface="Times New Roman" pitchFamily="18" charset="0"/>
            </a:endParaRPr>
          </a:p>
          <a:p>
            <a:pPr eaLnBrk="1" hangingPunct="1">
              <a:lnSpc>
                <a:spcPct val="150000"/>
              </a:lnSpc>
              <a:buClr>
                <a:srgbClr val="0066CC"/>
              </a:buClr>
              <a:buSzPct val="45000"/>
              <a:defRPr/>
            </a:pPr>
            <a:r>
              <a:rPr lang="fr-FR" altLang="zh-CN" sz="1600" b="1" dirty="0">
                <a:solidFill>
                  <a:srgbClr val="444444"/>
                </a:solidFill>
                <a:latin typeface="Century Gothic" pitchFamily="34" charset="0"/>
                <a:cs typeface="Times New Roman" pitchFamily="18" charset="0"/>
              </a:rPr>
              <a:t>SELF</a:t>
            </a:r>
            <a:r>
              <a:rPr lang="zh-CN" altLang="fr-FR" sz="1600" b="1" dirty="0">
                <a:solidFill>
                  <a:srgbClr val="444444"/>
                </a:solidFill>
                <a:latin typeface="Century Gothic" pitchFamily="34" charset="0"/>
                <a:cs typeface="Times New Roman" pitchFamily="18" charset="0"/>
              </a:rPr>
              <a:t>学生的行政管理都在国际关系部，教育课程也是由国际关系部组织的，所以对选择</a:t>
            </a:r>
            <a:r>
              <a:rPr lang="fr-FR" altLang="zh-CN" sz="1600" b="1" dirty="0">
                <a:solidFill>
                  <a:srgbClr val="444444"/>
                </a:solidFill>
                <a:latin typeface="Century Gothic" pitchFamily="34" charset="0"/>
                <a:cs typeface="Times New Roman" pitchFamily="18" charset="0"/>
              </a:rPr>
              <a:t>SELF</a:t>
            </a:r>
            <a:r>
              <a:rPr lang="zh-CN" altLang="fr-FR" sz="1600" b="1" dirty="0">
                <a:solidFill>
                  <a:srgbClr val="444444"/>
                </a:solidFill>
                <a:latin typeface="Century Gothic" pitchFamily="34" charset="0"/>
                <a:cs typeface="Times New Roman" pitchFamily="18" charset="0"/>
              </a:rPr>
              <a:t>项目的学生来说，能够比较容易的适应日常管理制度和教学制度</a:t>
            </a:r>
            <a:r>
              <a:rPr lang="zh-CN" altLang="fr-FR" sz="1600" b="1" dirty="0" smtClean="0">
                <a:solidFill>
                  <a:srgbClr val="444444"/>
                </a:solidFill>
                <a:latin typeface="Century Gothic" pitchFamily="34" charset="0"/>
                <a:cs typeface="Times New Roman" pitchFamily="18" charset="0"/>
              </a:rPr>
              <a:t>。</a:t>
            </a:r>
            <a:endParaRPr lang="fr-FR" altLang="zh-CN" sz="1600" b="1" dirty="0" smtClean="0">
              <a:solidFill>
                <a:srgbClr val="444444"/>
              </a:solidFill>
              <a:latin typeface="Century Gothic" pitchFamily="34" charset="0"/>
              <a:cs typeface="Times New Roman" pitchFamily="18" charset="0"/>
            </a:endParaRPr>
          </a:p>
          <a:p>
            <a:pPr eaLnBrk="1" hangingPunct="1">
              <a:lnSpc>
                <a:spcPct val="150000"/>
              </a:lnSpc>
              <a:buClr>
                <a:srgbClr val="0066CC"/>
              </a:buClr>
              <a:buSzPct val="45000"/>
              <a:defRPr/>
            </a:pPr>
            <a:r>
              <a:rPr lang="zh-CN" altLang="fr-FR" sz="1600" b="1" dirty="0">
                <a:solidFill>
                  <a:srgbClr val="444444"/>
                </a:solidFill>
                <a:latin typeface="Century Gothic" pitchFamily="34" charset="0"/>
                <a:cs typeface="Times New Roman" pitchFamily="18" charset="0"/>
              </a:rPr>
              <a:t>学习期</a:t>
            </a:r>
            <a:r>
              <a:rPr lang="zh-CN" altLang="fr-FR" sz="1600" b="1" dirty="0" smtClean="0">
                <a:solidFill>
                  <a:srgbClr val="444444"/>
                </a:solidFill>
                <a:latin typeface="Century Gothic" pitchFamily="34" charset="0"/>
                <a:cs typeface="Times New Roman" pitchFamily="18" charset="0"/>
              </a:rPr>
              <a:t>限可以是一学期</a:t>
            </a:r>
            <a:r>
              <a:rPr lang="fr-FR" altLang="zh-CN" sz="1600" b="1" dirty="0" smtClean="0">
                <a:solidFill>
                  <a:srgbClr val="444444"/>
                </a:solidFill>
                <a:latin typeface="Century Gothic" pitchFamily="34" charset="0"/>
                <a:cs typeface="Times New Roman" pitchFamily="18" charset="0"/>
              </a:rPr>
              <a:t>, </a:t>
            </a:r>
            <a:r>
              <a:rPr lang="zh-CN" altLang="fr-FR" sz="1600" b="1" dirty="0" smtClean="0">
                <a:solidFill>
                  <a:srgbClr val="444444"/>
                </a:solidFill>
                <a:latin typeface="Century Gothic" pitchFamily="34" charset="0"/>
                <a:cs typeface="Times New Roman" pitchFamily="18" charset="0"/>
              </a:rPr>
              <a:t>也可以是一学年</a:t>
            </a:r>
            <a:r>
              <a:rPr lang="fr-FR" altLang="zh-CN" sz="1600" b="1" dirty="0" smtClean="0">
                <a:solidFill>
                  <a:srgbClr val="444444"/>
                </a:solidFill>
                <a:latin typeface="Century Gothic" pitchFamily="34" charset="0"/>
                <a:cs typeface="Times New Roman" pitchFamily="18" charset="0"/>
              </a:rPr>
              <a:t>.</a:t>
            </a:r>
            <a:endParaRPr lang="fr-FR" altLang="fr-FR" sz="1000" dirty="0">
              <a:solidFill>
                <a:srgbClr val="444444"/>
              </a:solidFill>
              <a:latin typeface="Century Gothic" pitchFamily="34" charset="0"/>
              <a:cs typeface="Times New Roman" pitchFamily="18" charset="0"/>
            </a:endParaRPr>
          </a:p>
          <a:p>
            <a:pPr eaLnBrk="1" hangingPunct="1">
              <a:lnSpc>
                <a:spcPct val="150000"/>
              </a:lnSpc>
              <a:buClr>
                <a:srgbClr val="0066CC"/>
              </a:buClr>
              <a:buSzPct val="45000"/>
              <a:defRPr/>
            </a:pPr>
            <a:r>
              <a:rPr lang="zh-CN" altLang="fr-FR" sz="1600" b="1" dirty="0">
                <a:latin typeface="Century Gothic" pitchFamily="34" charset="0"/>
                <a:cs typeface="Times New Roman" pitchFamily="18" charset="0"/>
              </a:rPr>
              <a:t>学分和证书</a:t>
            </a:r>
          </a:p>
          <a:p>
            <a:pPr eaLnBrk="1" hangingPunct="1">
              <a:lnSpc>
                <a:spcPct val="150000"/>
              </a:lnSpc>
              <a:buClr>
                <a:srgbClr val="0066CC"/>
              </a:buClr>
              <a:buSzPct val="45000"/>
              <a:defRPr/>
            </a:pPr>
            <a:r>
              <a:rPr lang="fr-FR" altLang="zh-CN" sz="1600" b="1" dirty="0" smtClean="0">
                <a:solidFill>
                  <a:srgbClr val="444444"/>
                </a:solidFill>
                <a:latin typeface="Century Gothic" pitchFamily="34" charset="0"/>
                <a:cs typeface="Times New Roman" pitchFamily="18" charset="0"/>
              </a:rPr>
              <a:t>SELF</a:t>
            </a:r>
            <a:r>
              <a:rPr lang="zh-CN" altLang="fr-FR" sz="1600" b="1" dirty="0">
                <a:solidFill>
                  <a:srgbClr val="444444"/>
                </a:solidFill>
                <a:latin typeface="Century Gothic" pitchFamily="34" charset="0"/>
                <a:cs typeface="Times New Roman" pitchFamily="18" charset="0"/>
              </a:rPr>
              <a:t>课程的每门学科是</a:t>
            </a:r>
            <a:r>
              <a:rPr lang="fr-FR" altLang="zh-CN" sz="1600" b="1" dirty="0">
                <a:solidFill>
                  <a:srgbClr val="444444"/>
                </a:solidFill>
                <a:latin typeface="Century Gothic" pitchFamily="34" charset="0"/>
                <a:cs typeface="Times New Roman" pitchFamily="18" charset="0"/>
              </a:rPr>
              <a:t>6</a:t>
            </a:r>
            <a:r>
              <a:rPr lang="zh-CN" altLang="fr-FR" sz="1600" b="1" dirty="0">
                <a:solidFill>
                  <a:srgbClr val="444444"/>
                </a:solidFill>
                <a:latin typeface="Century Gothic" pitchFamily="34" charset="0"/>
                <a:cs typeface="Times New Roman" pitchFamily="18" charset="0"/>
              </a:rPr>
              <a:t>个学分，法语课也</a:t>
            </a:r>
            <a:r>
              <a:rPr lang="zh-CN" altLang="fr-FR" sz="1600" b="1" dirty="0" smtClean="0">
                <a:solidFill>
                  <a:srgbClr val="444444"/>
                </a:solidFill>
                <a:latin typeface="Century Gothic" pitchFamily="34" charset="0"/>
                <a:cs typeface="Times New Roman" pitchFamily="18" charset="0"/>
              </a:rPr>
              <a:t>是</a:t>
            </a:r>
            <a:r>
              <a:rPr lang="fr-FR" altLang="zh-CN" sz="1600" b="1" dirty="0">
                <a:solidFill>
                  <a:srgbClr val="444444"/>
                </a:solidFill>
                <a:latin typeface="Century Gothic" pitchFamily="34" charset="0"/>
                <a:cs typeface="Times New Roman" pitchFamily="18" charset="0"/>
              </a:rPr>
              <a:t>5</a:t>
            </a:r>
            <a:r>
              <a:rPr lang="zh-CN" altLang="fr-FR" sz="1600" b="1" dirty="0" smtClean="0">
                <a:solidFill>
                  <a:srgbClr val="444444"/>
                </a:solidFill>
                <a:latin typeface="Century Gothic" pitchFamily="34" charset="0"/>
                <a:cs typeface="Times New Roman" pitchFamily="18" charset="0"/>
              </a:rPr>
              <a:t>个</a:t>
            </a:r>
            <a:r>
              <a:rPr lang="zh-CN" altLang="fr-FR" sz="1600" b="1" dirty="0">
                <a:solidFill>
                  <a:srgbClr val="444444"/>
                </a:solidFill>
                <a:latin typeface="Century Gothic" pitchFamily="34" charset="0"/>
                <a:cs typeface="Times New Roman" pitchFamily="18" charset="0"/>
              </a:rPr>
              <a:t>学分，法国文化</a:t>
            </a:r>
            <a:r>
              <a:rPr lang="zh-CN" altLang="fr-FR" sz="1600" b="1" dirty="0" smtClean="0">
                <a:solidFill>
                  <a:srgbClr val="444444"/>
                </a:solidFill>
                <a:latin typeface="Century Gothic" pitchFamily="34" charset="0"/>
                <a:cs typeface="Times New Roman" pitchFamily="18" charset="0"/>
              </a:rPr>
              <a:t>课</a:t>
            </a:r>
            <a:r>
              <a:rPr lang="fr-FR" altLang="zh-CN" sz="1600" b="1" dirty="0" smtClean="0">
                <a:solidFill>
                  <a:srgbClr val="444444"/>
                </a:solidFill>
                <a:latin typeface="Century Gothic" pitchFamily="34" charset="0"/>
                <a:cs typeface="Times New Roman" pitchFamily="18" charset="0"/>
              </a:rPr>
              <a:t>2</a:t>
            </a:r>
            <a:r>
              <a:rPr lang="zh-CN" altLang="fr-FR" sz="1600" b="1" dirty="0">
                <a:solidFill>
                  <a:srgbClr val="444444"/>
                </a:solidFill>
                <a:latin typeface="Century Gothic" pitchFamily="34" charset="0"/>
                <a:cs typeface="Times New Roman" pitchFamily="18" charset="0"/>
              </a:rPr>
              <a:t>个学分</a:t>
            </a:r>
            <a:r>
              <a:rPr lang="zh-CN" altLang="fr-FR" sz="1600" b="1" dirty="0" smtClean="0">
                <a:solidFill>
                  <a:srgbClr val="444444"/>
                </a:solidFill>
                <a:latin typeface="Century Gothic" pitchFamily="34" charset="0"/>
                <a:cs typeface="Times New Roman" pitchFamily="18" charset="0"/>
              </a:rPr>
              <a:t>。</a:t>
            </a:r>
            <a:endParaRPr lang="fr-FR" altLang="zh-CN" sz="1600" b="1" dirty="0" smtClean="0">
              <a:solidFill>
                <a:srgbClr val="444444"/>
              </a:solidFill>
              <a:latin typeface="Century Gothic" pitchFamily="34" charset="0"/>
              <a:cs typeface="Times New Roman" pitchFamily="18" charset="0"/>
            </a:endParaRPr>
          </a:p>
          <a:p>
            <a:pPr eaLnBrk="1" hangingPunct="1">
              <a:lnSpc>
                <a:spcPct val="150000"/>
              </a:lnSpc>
              <a:buClr>
                <a:srgbClr val="0066CC"/>
              </a:buClr>
              <a:buSzPct val="45000"/>
              <a:defRPr/>
            </a:pPr>
            <a:r>
              <a:rPr lang="zh-CN" altLang="fr-FR" sz="1600" b="1" dirty="0" smtClean="0">
                <a:solidFill>
                  <a:srgbClr val="444444"/>
                </a:solidFill>
                <a:latin typeface="Century Gothic" pitchFamily="34" charset="0"/>
                <a:cs typeface="Times New Roman" pitchFamily="18" charset="0"/>
              </a:rPr>
              <a:t>如</a:t>
            </a:r>
            <a:r>
              <a:rPr lang="zh-CN" altLang="fr-FR" sz="1600" b="1" dirty="0">
                <a:solidFill>
                  <a:srgbClr val="444444"/>
                </a:solidFill>
                <a:latin typeface="Century Gothic" pitchFamily="34" charset="0"/>
                <a:cs typeface="Times New Roman" pitchFamily="18" charset="0"/>
              </a:rPr>
              <a:t>果学生想要得到</a:t>
            </a:r>
            <a:r>
              <a:rPr lang="fr-FR" altLang="zh-CN" sz="1600" b="1" dirty="0">
                <a:solidFill>
                  <a:srgbClr val="444444"/>
                </a:solidFill>
                <a:latin typeface="Century Gothic" pitchFamily="34" charset="0"/>
                <a:cs typeface="Times New Roman" pitchFamily="18" charset="0"/>
              </a:rPr>
              <a:t>SELF </a:t>
            </a:r>
            <a:r>
              <a:rPr lang="zh-CN" altLang="fr-FR" sz="1600" b="1" dirty="0">
                <a:solidFill>
                  <a:srgbClr val="444444"/>
                </a:solidFill>
                <a:latin typeface="Century Gothic" pitchFamily="34" charset="0"/>
                <a:cs typeface="Times New Roman" pitchFamily="18" charset="0"/>
              </a:rPr>
              <a:t>证</a:t>
            </a:r>
            <a:r>
              <a:rPr lang="zh-CN" altLang="fr-FR" sz="1600" b="1" dirty="0" smtClean="0">
                <a:solidFill>
                  <a:srgbClr val="444444"/>
                </a:solidFill>
                <a:latin typeface="Century Gothic" pitchFamily="34" charset="0"/>
                <a:cs typeface="Times New Roman" pitchFamily="18" charset="0"/>
              </a:rPr>
              <a:t>书的话有相应规定</a:t>
            </a:r>
            <a:r>
              <a:rPr lang="fr-FR" altLang="zh-CN" sz="1600" b="1" dirty="0" smtClean="0">
                <a:solidFill>
                  <a:srgbClr val="444444"/>
                </a:solidFill>
                <a:latin typeface="Century Gothic" pitchFamily="34" charset="0"/>
                <a:cs typeface="Times New Roman" pitchFamily="18" charset="0"/>
              </a:rPr>
              <a:t>. </a:t>
            </a:r>
            <a:r>
              <a:rPr lang="zh-CN" altLang="fr-FR" sz="1600" b="1" dirty="0" smtClean="0">
                <a:latin typeface="Century Gothic" pitchFamily="34" charset="0"/>
                <a:cs typeface="Times New Roman" pitchFamily="18" charset="0"/>
              </a:rPr>
              <a:t>对就读</a:t>
            </a:r>
            <a:r>
              <a:rPr lang="fr-FR" altLang="zh-CN" sz="1600" b="1" dirty="0" smtClean="0">
                <a:latin typeface="Century Gothic" pitchFamily="34" charset="0"/>
                <a:cs typeface="Times New Roman" pitchFamily="18" charset="0"/>
              </a:rPr>
              <a:t>1</a:t>
            </a:r>
            <a:r>
              <a:rPr lang="zh-CN" altLang="fr-FR" sz="1600" b="1" dirty="0">
                <a:latin typeface="Century Gothic" pitchFamily="34" charset="0"/>
                <a:cs typeface="Times New Roman" pitchFamily="18" charset="0"/>
              </a:rPr>
              <a:t>学</a:t>
            </a:r>
            <a:r>
              <a:rPr lang="zh-CN" altLang="fr-FR" sz="1600" b="1" dirty="0" smtClean="0">
                <a:latin typeface="Century Gothic" pitchFamily="34" charset="0"/>
                <a:cs typeface="Times New Roman" pitchFamily="18" charset="0"/>
              </a:rPr>
              <a:t>期</a:t>
            </a:r>
            <a:r>
              <a:rPr lang="fr-FR" altLang="zh-CN" sz="1600" b="1" dirty="0" smtClean="0">
                <a:latin typeface="Century Gothic" pitchFamily="34" charset="0"/>
                <a:cs typeface="Times New Roman" pitchFamily="18" charset="0"/>
              </a:rPr>
              <a:t>SELF</a:t>
            </a:r>
            <a:r>
              <a:rPr lang="zh-CN" altLang="fr-FR" sz="1600" b="1" dirty="0">
                <a:latin typeface="Century Gothic" pitchFamily="34" charset="0"/>
                <a:cs typeface="Times New Roman" pitchFamily="18" charset="0"/>
              </a:rPr>
              <a:t>项目的学生来</a:t>
            </a:r>
            <a:r>
              <a:rPr lang="zh-CN" altLang="fr-FR" sz="1600" b="1" dirty="0" smtClean="0">
                <a:latin typeface="Century Gothic" pitchFamily="34" charset="0"/>
                <a:cs typeface="Times New Roman" pitchFamily="18" charset="0"/>
              </a:rPr>
              <a:t>说</a:t>
            </a:r>
            <a:r>
              <a:rPr lang="fr-FR" altLang="zh-CN" sz="1600" b="1" dirty="0" smtClean="0">
                <a:latin typeface="Century Gothic" pitchFamily="34" charset="0"/>
                <a:cs typeface="Times New Roman" pitchFamily="18" charset="0"/>
              </a:rPr>
              <a:t>, </a:t>
            </a:r>
            <a:r>
              <a:rPr lang="zh-CN" altLang="fr-FR" sz="1600" b="1" dirty="0" smtClean="0">
                <a:solidFill>
                  <a:schemeClr val="tx1">
                    <a:lumMod val="75000"/>
                    <a:lumOff val="25000"/>
                  </a:schemeClr>
                </a:solidFill>
                <a:latin typeface="Century Gothic" pitchFamily="34" charset="0"/>
                <a:cs typeface="Times New Roman" pitchFamily="18" charset="0"/>
              </a:rPr>
              <a:t>必</a:t>
            </a:r>
            <a:r>
              <a:rPr lang="zh-CN" altLang="fr-FR" sz="1600" b="1" dirty="0">
                <a:solidFill>
                  <a:schemeClr val="tx1">
                    <a:lumMod val="75000"/>
                    <a:lumOff val="25000"/>
                  </a:schemeClr>
                </a:solidFill>
                <a:latin typeface="Century Gothic" pitchFamily="34" charset="0"/>
                <a:cs typeface="Times New Roman" pitchFamily="18" charset="0"/>
              </a:rPr>
              <a:t>须至少选择</a:t>
            </a:r>
            <a:r>
              <a:rPr lang="fr-FR" altLang="zh-CN" sz="1600" b="1" dirty="0">
                <a:solidFill>
                  <a:schemeClr val="tx1">
                    <a:lumMod val="75000"/>
                    <a:lumOff val="25000"/>
                  </a:schemeClr>
                </a:solidFill>
                <a:latin typeface="Century Gothic" pitchFamily="34" charset="0"/>
                <a:cs typeface="Times New Roman" pitchFamily="18" charset="0"/>
              </a:rPr>
              <a:t>4</a:t>
            </a:r>
            <a:r>
              <a:rPr lang="zh-CN" altLang="fr-FR" sz="1600" b="1" dirty="0">
                <a:solidFill>
                  <a:schemeClr val="tx1">
                    <a:lumMod val="75000"/>
                    <a:lumOff val="25000"/>
                  </a:schemeClr>
                </a:solidFill>
                <a:latin typeface="Century Gothic" pitchFamily="34" charset="0"/>
                <a:cs typeface="Times New Roman" pitchFamily="18" charset="0"/>
              </a:rPr>
              <a:t>门专业课程</a:t>
            </a:r>
            <a:r>
              <a:rPr lang="fr-FR" altLang="zh-CN" sz="1600" b="1" dirty="0">
                <a:solidFill>
                  <a:schemeClr val="tx1">
                    <a:lumMod val="75000"/>
                    <a:lumOff val="25000"/>
                  </a:schemeClr>
                </a:solidFill>
                <a:latin typeface="Century Gothic" pitchFamily="34" charset="0"/>
                <a:cs typeface="Times New Roman" pitchFamily="18" charset="0"/>
              </a:rPr>
              <a:t>+1</a:t>
            </a:r>
            <a:r>
              <a:rPr lang="zh-CN" altLang="fr-FR" sz="1600" b="1" dirty="0">
                <a:solidFill>
                  <a:schemeClr val="tx1">
                    <a:lumMod val="75000"/>
                    <a:lumOff val="25000"/>
                  </a:schemeClr>
                </a:solidFill>
                <a:latin typeface="Century Gothic" pitchFamily="34" charset="0"/>
                <a:cs typeface="Times New Roman" pitchFamily="18" charset="0"/>
              </a:rPr>
              <a:t>门法语课</a:t>
            </a:r>
            <a:r>
              <a:rPr lang="fr-FR" altLang="zh-CN" sz="1600" b="1" dirty="0">
                <a:solidFill>
                  <a:schemeClr val="tx1">
                    <a:lumMod val="75000"/>
                    <a:lumOff val="25000"/>
                  </a:schemeClr>
                </a:solidFill>
                <a:latin typeface="Century Gothic" pitchFamily="34" charset="0"/>
                <a:cs typeface="Times New Roman" pitchFamily="18" charset="0"/>
              </a:rPr>
              <a:t>+1</a:t>
            </a:r>
            <a:r>
              <a:rPr lang="zh-CN" altLang="fr-FR" sz="1600" b="1" dirty="0">
                <a:solidFill>
                  <a:schemeClr val="tx1">
                    <a:lumMod val="75000"/>
                    <a:lumOff val="25000"/>
                  </a:schemeClr>
                </a:solidFill>
                <a:latin typeface="Century Gothic" pitchFamily="34" charset="0"/>
                <a:cs typeface="Times New Roman" pitchFamily="18" charset="0"/>
              </a:rPr>
              <a:t>门法国文化</a:t>
            </a:r>
            <a:r>
              <a:rPr lang="zh-CN" altLang="fr-FR" sz="1600" b="1" dirty="0" smtClean="0">
                <a:solidFill>
                  <a:schemeClr val="tx1">
                    <a:lumMod val="75000"/>
                    <a:lumOff val="25000"/>
                  </a:schemeClr>
                </a:solidFill>
                <a:latin typeface="Century Gothic" pitchFamily="34" charset="0"/>
                <a:cs typeface="Times New Roman" pitchFamily="18" charset="0"/>
              </a:rPr>
              <a:t>课</a:t>
            </a:r>
            <a:r>
              <a:rPr lang="fr-FR" altLang="zh-CN" sz="1600" b="1" dirty="0">
                <a:solidFill>
                  <a:schemeClr val="tx1">
                    <a:lumMod val="75000"/>
                    <a:lumOff val="25000"/>
                  </a:schemeClr>
                </a:solidFill>
                <a:latin typeface="Century Gothic" pitchFamily="34" charset="0"/>
                <a:cs typeface="Times New Roman" pitchFamily="18" charset="0"/>
              </a:rPr>
              <a:t>,</a:t>
            </a:r>
            <a:r>
              <a:rPr lang="zh-CN" altLang="fr-FR" sz="1600" b="1" dirty="0" smtClean="0">
                <a:solidFill>
                  <a:srgbClr val="444444"/>
                </a:solidFill>
                <a:latin typeface="Century Gothic" pitchFamily="34" charset="0"/>
                <a:cs typeface="Times New Roman" pitchFamily="18" charset="0"/>
              </a:rPr>
              <a:t>累</a:t>
            </a:r>
            <a:r>
              <a:rPr lang="zh-CN" altLang="fr-FR" sz="1600" b="1" dirty="0">
                <a:solidFill>
                  <a:srgbClr val="444444"/>
                </a:solidFill>
                <a:latin typeface="Century Gothic" pitchFamily="34" charset="0"/>
                <a:cs typeface="Times New Roman" pitchFamily="18" charset="0"/>
              </a:rPr>
              <a:t>计</a:t>
            </a:r>
            <a:r>
              <a:rPr lang="fr-FR" altLang="zh-CN" sz="1600" b="1" dirty="0" smtClean="0">
                <a:solidFill>
                  <a:srgbClr val="444444"/>
                </a:solidFill>
                <a:latin typeface="Century Gothic" pitchFamily="34" charset="0"/>
                <a:cs typeface="Times New Roman" pitchFamily="18" charset="0"/>
              </a:rPr>
              <a:t>31</a:t>
            </a:r>
            <a:r>
              <a:rPr lang="zh-CN" altLang="fr-FR" sz="1600" b="1" dirty="0" smtClean="0">
                <a:solidFill>
                  <a:srgbClr val="444444"/>
                </a:solidFill>
                <a:latin typeface="Century Gothic" pitchFamily="34" charset="0"/>
                <a:cs typeface="Times New Roman" pitchFamily="18" charset="0"/>
              </a:rPr>
              <a:t>个</a:t>
            </a:r>
            <a:r>
              <a:rPr lang="zh-CN" altLang="fr-FR" sz="1600" b="1" dirty="0">
                <a:solidFill>
                  <a:srgbClr val="444444"/>
                </a:solidFill>
                <a:latin typeface="Century Gothic" pitchFamily="34" charset="0"/>
                <a:cs typeface="Times New Roman" pitchFamily="18" charset="0"/>
              </a:rPr>
              <a:t>学</a:t>
            </a:r>
            <a:r>
              <a:rPr lang="zh-CN" altLang="fr-FR" sz="1600" b="1" dirty="0" smtClean="0">
                <a:solidFill>
                  <a:srgbClr val="444444"/>
                </a:solidFill>
                <a:latin typeface="Century Gothic" pitchFamily="34" charset="0"/>
                <a:cs typeface="Times New Roman" pitchFamily="18" charset="0"/>
              </a:rPr>
              <a:t>分</a:t>
            </a:r>
            <a:r>
              <a:rPr lang="fr-FR" altLang="zh-CN" sz="1600" b="1" dirty="0" smtClean="0">
                <a:solidFill>
                  <a:srgbClr val="444444"/>
                </a:solidFill>
                <a:latin typeface="Century Gothic" pitchFamily="34" charset="0"/>
                <a:cs typeface="Times New Roman" pitchFamily="18" charset="0"/>
              </a:rPr>
              <a:t>. </a:t>
            </a:r>
            <a:r>
              <a:rPr lang="zh-CN" altLang="fr-FR" sz="1600" b="1" dirty="0">
                <a:latin typeface="Century Gothic" pitchFamily="34" charset="0"/>
                <a:cs typeface="Times New Roman" pitchFamily="18" charset="0"/>
              </a:rPr>
              <a:t>对就读</a:t>
            </a:r>
            <a:r>
              <a:rPr lang="fr-FR" altLang="zh-CN" sz="1600" b="1" dirty="0">
                <a:latin typeface="Century Gothic" pitchFamily="34" charset="0"/>
                <a:cs typeface="Times New Roman" pitchFamily="18" charset="0"/>
              </a:rPr>
              <a:t>1</a:t>
            </a:r>
            <a:r>
              <a:rPr lang="zh-CN" altLang="fr-FR" sz="1600" b="1" dirty="0" smtClean="0">
                <a:latin typeface="Century Gothic" pitchFamily="34" charset="0"/>
                <a:cs typeface="Times New Roman" pitchFamily="18" charset="0"/>
              </a:rPr>
              <a:t>学年</a:t>
            </a:r>
            <a:r>
              <a:rPr lang="fr-FR" altLang="zh-CN" sz="1600" b="1" dirty="0" smtClean="0">
                <a:latin typeface="Century Gothic" pitchFamily="34" charset="0"/>
                <a:cs typeface="Times New Roman" pitchFamily="18" charset="0"/>
              </a:rPr>
              <a:t>SELF</a:t>
            </a:r>
            <a:r>
              <a:rPr lang="zh-CN" altLang="fr-FR" sz="1600" b="1" dirty="0">
                <a:latin typeface="Century Gothic" pitchFamily="34" charset="0"/>
                <a:cs typeface="Times New Roman" pitchFamily="18" charset="0"/>
              </a:rPr>
              <a:t>项目的学生来说</a:t>
            </a:r>
            <a:r>
              <a:rPr lang="fr-FR" altLang="zh-CN" sz="1600" b="1" dirty="0">
                <a:latin typeface="Century Gothic" pitchFamily="34" charset="0"/>
                <a:cs typeface="Times New Roman" pitchFamily="18" charset="0"/>
              </a:rPr>
              <a:t>, </a:t>
            </a:r>
            <a:r>
              <a:rPr lang="zh-CN" altLang="fr-FR" sz="1600" b="1" dirty="0">
                <a:latin typeface="Century Gothic" pitchFamily="34" charset="0"/>
                <a:cs typeface="Times New Roman" pitchFamily="18" charset="0"/>
              </a:rPr>
              <a:t>必须累</a:t>
            </a:r>
            <a:r>
              <a:rPr lang="zh-CN" altLang="fr-FR" sz="1600" b="1" dirty="0" smtClean="0">
                <a:latin typeface="Century Gothic" pitchFamily="34" charset="0"/>
                <a:cs typeface="Times New Roman" pitchFamily="18" charset="0"/>
              </a:rPr>
              <a:t>计</a:t>
            </a:r>
            <a:r>
              <a:rPr lang="fr-FR" altLang="zh-CN" sz="1600" b="1" dirty="0">
                <a:latin typeface="Century Gothic" pitchFamily="34" charset="0"/>
                <a:cs typeface="Times New Roman" pitchFamily="18" charset="0"/>
              </a:rPr>
              <a:t>6</a:t>
            </a:r>
            <a:r>
              <a:rPr lang="fr-FR" altLang="zh-CN" sz="1600" b="1" smtClean="0">
                <a:latin typeface="Century Gothic" pitchFamily="34" charset="0"/>
                <a:cs typeface="Times New Roman" pitchFamily="18" charset="0"/>
              </a:rPr>
              <a:t>2</a:t>
            </a:r>
            <a:r>
              <a:rPr lang="zh-CN" altLang="fr-FR" sz="1600" b="1" dirty="0" smtClean="0">
                <a:latin typeface="Century Gothic" pitchFamily="34" charset="0"/>
                <a:cs typeface="Times New Roman" pitchFamily="18" charset="0"/>
              </a:rPr>
              <a:t>个</a:t>
            </a:r>
            <a:r>
              <a:rPr lang="zh-CN" altLang="fr-FR" sz="1600" b="1" dirty="0">
                <a:latin typeface="Century Gothic" pitchFamily="34" charset="0"/>
                <a:cs typeface="Times New Roman" pitchFamily="18" charset="0"/>
              </a:rPr>
              <a:t>学</a:t>
            </a:r>
            <a:r>
              <a:rPr lang="zh-CN" altLang="fr-FR" sz="1600" b="1" dirty="0" smtClean="0">
                <a:latin typeface="Century Gothic" pitchFamily="34" charset="0"/>
                <a:cs typeface="Times New Roman" pitchFamily="18" charset="0"/>
              </a:rPr>
              <a:t>分</a:t>
            </a:r>
            <a:r>
              <a:rPr lang="fr-FR" altLang="zh-CN" sz="1600" b="1" dirty="0" smtClean="0">
                <a:latin typeface="Century Gothic" pitchFamily="34" charset="0"/>
                <a:cs typeface="Times New Roman" pitchFamily="18" charset="0"/>
              </a:rPr>
              <a:t>.</a:t>
            </a:r>
            <a:endParaRPr lang="zh-CN" altLang="fr-FR" sz="1600" b="1" dirty="0">
              <a:latin typeface="Century Gothic" pitchFamily="34" charset="0"/>
              <a:cs typeface="Times New Roman" pitchFamily="18" charset="0"/>
            </a:endParaRPr>
          </a:p>
          <a:p>
            <a:pPr eaLnBrk="1" hangingPunct="1">
              <a:lnSpc>
                <a:spcPct val="150000"/>
              </a:lnSpc>
              <a:buClr>
                <a:srgbClr val="0066CC"/>
              </a:buClr>
              <a:buSzPct val="45000"/>
              <a:defRPr/>
            </a:pPr>
            <a:r>
              <a:rPr lang="zh-CN" altLang="fr-FR" sz="1600" b="1" dirty="0">
                <a:solidFill>
                  <a:srgbClr val="444444"/>
                </a:solidFill>
                <a:latin typeface="Century Gothic" pitchFamily="34" charset="0"/>
                <a:cs typeface="Times New Roman" pitchFamily="18" charset="0"/>
              </a:rPr>
              <a:t>如果不要</a:t>
            </a:r>
            <a:r>
              <a:rPr lang="fr-FR" altLang="zh-CN" sz="1600" b="1" dirty="0">
                <a:solidFill>
                  <a:srgbClr val="444444"/>
                </a:solidFill>
                <a:latin typeface="Century Gothic" pitchFamily="34" charset="0"/>
                <a:cs typeface="Times New Roman" pitchFamily="18" charset="0"/>
              </a:rPr>
              <a:t>SELF </a:t>
            </a:r>
            <a:r>
              <a:rPr lang="zh-CN" altLang="fr-FR" sz="1600" b="1" dirty="0">
                <a:solidFill>
                  <a:srgbClr val="444444"/>
                </a:solidFill>
                <a:latin typeface="Century Gothic" pitchFamily="34" charset="0"/>
                <a:cs typeface="Times New Roman" pitchFamily="18" charset="0"/>
              </a:rPr>
              <a:t>文凭的话，学生可以自己决定选课数量，但是法语课和法国文化课是必修的</a:t>
            </a:r>
            <a:r>
              <a:rPr lang="zh-CN" altLang="fr-FR" sz="1600" b="1" dirty="0" smtClean="0">
                <a:solidFill>
                  <a:srgbClr val="444444"/>
                </a:solidFill>
                <a:latin typeface="Century Gothic" pitchFamily="34" charset="0"/>
                <a:cs typeface="Times New Roman" pitchFamily="18" charset="0"/>
              </a:rPr>
              <a:t>。</a:t>
            </a:r>
            <a:endParaRPr lang="zh-CN" altLang="fr-FR" sz="1600" b="1" dirty="0">
              <a:solidFill>
                <a:srgbClr val="444444"/>
              </a:solidFill>
              <a:latin typeface="Century Gothic" pitchFamily="34" charset="0"/>
              <a:cs typeface="Times New Roman" pitchFamily="18" charset="0"/>
            </a:endParaRPr>
          </a:p>
        </p:txBody>
      </p:sp>
      <p:sp>
        <p:nvSpPr>
          <p:cNvPr id="8" name="ZoneTexte 7"/>
          <p:cNvSpPr txBox="1"/>
          <p:nvPr/>
        </p:nvSpPr>
        <p:spPr>
          <a:xfrm>
            <a:off x="1030118" y="1238190"/>
            <a:ext cx="5454352" cy="492443"/>
          </a:xfrm>
          <a:prstGeom prst="rect">
            <a:avLst/>
          </a:prstGeom>
          <a:noFill/>
        </p:spPr>
        <p:txBody>
          <a:bodyPr wrap="square" rtlCol="0">
            <a:spAutoFit/>
          </a:bodyPr>
          <a:lstStyle/>
          <a:p>
            <a:r>
              <a:rPr lang="zh-CN" altLang="fr-FR" sz="2600" b="1" cap="all" dirty="0">
                <a:solidFill>
                  <a:srgbClr val="009897"/>
                </a:solidFill>
                <a:latin typeface="Century Gothic" pitchFamily="34" charset="0"/>
              </a:rPr>
              <a:t>里昂</a:t>
            </a:r>
            <a:r>
              <a:rPr lang="fr-FR" altLang="zh-CN" sz="2600" b="1" cap="all" dirty="0">
                <a:solidFill>
                  <a:srgbClr val="009897"/>
                </a:solidFill>
                <a:latin typeface="Century Gothic" pitchFamily="34" charset="0"/>
              </a:rPr>
              <a:t>3</a:t>
            </a:r>
            <a:r>
              <a:rPr lang="zh-CN" altLang="fr-FR" sz="2600" b="1" cap="all" dirty="0">
                <a:solidFill>
                  <a:srgbClr val="009897"/>
                </a:solidFill>
                <a:latin typeface="Century Gothic" pitchFamily="34" charset="0"/>
              </a:rPr>
              <a:t>大交流学习项目</a:t>
            </a:r>
            <a:r>
              <a:rPr lang="fr-FR" altLang="zh-CN" sz="2600" b="1" cap="all" dirty="0">
                <a:solidFill>
                  <a:srgbClr val="009897"/>
                </a:solidFill>
                <a:latin typeface="Century Gothic" pitchFamily="34" charset="0"/>
              </a:rPr>
              <a:t>: SELF</a:t>
            </a:r>
            <a:r>
              <a:rPr lang="zh-CN" altLang="fr-FR" sz="2600" b="1" cap="all" dirty="0">
                <a:solidFill>
                  <a:srgbClr val="009897"/>
                </a:solidFill>
                <a:latin typeface="Century Gothic" pitchFamily="34" charset="0"/>
              </a:rPr>
              <a:t>项目</a:t>
            </a:r>
          </a:p>
        </p:txBody>
      </p:sp>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spTree>
    <p:extLst>
      <p:ext uri="{BB962C8B-B14F-4D97-AF65-F5344CB8AC3E}">
        <p14:creationId xmlns:p14="http://schemas.microsoft.com/office/powerpoint/2010/main" val="94771536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79344"/>
            <a:ext cx="9144000" cy="678656"/>
          </a:xfrm>
          <a:prstGeom prst="rect">
            <a:avLst/>
          </a:prstGeom>
        </p:spPr>
      </p:pic>
      <p:sp>
        <p:nvSpPr>
          <p:cNvPr id="7" name="ZoneTexte 12"/>
          <p:cNvSpPr txBox="1">
            <a:spLocks noChangeArrowheads="1"/>
          </p:cNvSpPr>
          <p:nvPr/>
        </p:nvSpPr>
        <p:spPr bwMode="auto">
          <a:xfrm>
            <a:off x="569906" y="1807058"/>
            <a:ext cx="7974632" cy="433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1600" b="1" dirty="0" smtClean="0">
                <a:solidFill>
                  <a:srgbClr val="089491"/>
                </a:solidFill>
                <a:latin typeface="Century Gothic" pitchFamily="34" charset="0"/>
              </a:rPr>
              <a:t>DEUF:</a:t>
            </a:r>
            <a:r>
              <a:rPr lang="en-US" sz="1600" dirty="0" smtClean="0">
                <a:solidFill>
                  <a:srgbClr val="089491"/>
                </a:solidFill>
                <a:latin typeface="Century Gothic" pitchFamily="34" charset="0"/>
              </a:rPr>
              <a:t> </a:t>
            </a:r>
            <a:r>
              <a:rPr lang="en-US" sz="1600" dirty="0" err="1" smtClean="0">
                <a:solidFill>
                  <a:srgbClr val="089491"/>
                </a:solidFill>
                <a:latin typeface="Century Gothic" pitchFamily="34" charset="0"/>
              </a:rPr>
              <a:t>Diplôme</a:t>
            </a:r>
            <a:r>
              <a:rPr lang="en-US" sz="1600" dirty="0" smtClean="0">
                <a:solidFill>
                  <a:srgbClr val="089491"/>
                </a:solidFill>
                <a:latin typeface="Century Gothic" pitchFamily="34" charset="0"/>
              </a:rPr>
              <a:t> </a:t>
            </a:r>
            <a:r>
              <a:rPr lang="en-US" sz="1600" dirty="0" err="1">
                <a:solidFill>
                  <a:srgbClr val="089491"/>
                </a:solidFill>
                <a:latin typeface="Century Gothic" pitchFamily="34" charset="0"/>
              </a:rPr>
              <a:t>d’Etudes</a:t>
            </a:r>
            <a:r>
              <a:rPr lang="en-US" sz="1600" dirty="0">
                <a:solidFill>
                  <a:srgbClr val="089491"/>
                </a:solidFill>
                <a:latin typeface="Century Gothic" pitchFamily="34" charset="0"/>
              </a:rPr>
              <a:t> </a:t>
            </a:r>
            <a:r>
              <a:rPr lang="en-US" sz="1600" dirty="0" err="1">
                <a:solidFill>
                  <a:srgbClr val="089491"/>
                </a:solidFill>
                <a:latin typeface="Century Gothic" pitchFamily="34" charset="0"/>
              </a:rPr>
              <a:t>Universitaires</a:t>
            </a:r>
            <a:r>
              <a:rPr lang="en-US" sz="1600" dirty="0">
                <a:solidFill>
                  <a:srgbClr val="089491"/>
                </a:solidFill>
                <a:latin typeface="Century Gothic" pitchFamily="34" charset="0"/>
              </a:rPr>
              <a:t> </a:t>
            </a:r>
            <a:r>
              <a:rPr lang="en-US" sz="1600" dirty="0" err="1" smtClean="0">
                <a:solidFill>
                  <a:srgbClr val="089491"/>
                </a:solidFill>
                <a:latin typeface="Century Gothic" pitchFamily="34" charset="0"/>
              </a:rPr>
              <a:t>Françaises</a:t>
            </a:r>
            <a:r>
              <a:rPr lang="en-US" sz="1600" dirty="0" smtClean="0">
                <a:solidFill>
                  <a:srgbClr val="089491"/>
                </a:solidFill>
                <a:latin typeface="Century Gothic" pitchFamily="34" charset="0"/>
              </a:rPr>
              <a:t> </a:t>
            </a:r>
            <a:r>
              <a:rPr lang="zh-CN" altLang="fr-FR" sz="1600" dirty="0" smtClean="0">
                <a:solidFill>
                  <a:srgbClr val="089491"/>
                </a:solidFill>
                <a:latin typeface="Century Gothic" pitchFamily="34" charset="0"/>
              </a:rPr>
              <a:t>一学年注册或</a:t>
            </a:r>
            <a:r>
              <a:rPr lang="zh-CN" altLang="fr-FR" sz="1600" dirty="0">
                <a:solidFill>
                  <a:srgbClr val="089491"/>
                </a:solidFill>
                <a:latin typeface="Century Gothic" pitchFamily="34" charset="0"/>
              </a:rPr>
              <a:t>一学期注</a:t>
            </a:r>
            <a:endParaRPr lang="en-US" sz="1600" dirty="0" smtClean="0">
              <a:solidFill>
                <a:srgbClr val="089491"/>
              </a:solidFill>
              <a:latin typeface="Century Gothic" pitchFamily="34" charset="0"/>
            </a:endParaRPr>
          </a:p>
          <a:p>
            <a:r>
              <a:rPr lang="fr-FR" sz="1600" dirty="0">
                <a:solidFill>
                  <a:srgbClr val="089491"/>
                </a:solidFill>
                <a:latin typeface="Century Gothic" pitchFamily="34" charset="0"/>
                <a:hlinkClick r:id="rId3"/>
              </a:rPr>
              <a:t>http://www.univ-lyon3.fr/cours-enseignes-en-francais--</a:t>
            </a:r>
            <a:r>
              <a:rPr lang="fr-FR" sz="1600" dirty="0" smtClean="0">
                <a:solidFill>
                  <a:srgbClr val="089491"/>
                </a:solidFill>
                <a:latin typeface="Century Gothic" pitchFamily="34" charset="0"/>
                <a:hlinkClick r:id="rId3"/>
              </a:rPr>
              <a:t>653409.kjsp?RH=INS-INTEven-part</a:t>
            </a:r>
            <a:endParaRPr lang="fr-FR" sz="1600" dirty="0" smtClean="0">
              <a:solidFill>
                <a:srgbClr val="089491"/>
              </a:solidFill>
              <a:latin typeface="Century Gothic" pitchFamily="34" charset="0"/>
            </a:endParaRPr>
          </a:p>
          <a:p>
            <a:endParaRPr lang="fr-FR" sz="800" dirty="0">
              <a:solidFill>
                <a:srgbClr val="089491"/>
              </a:solidFill>
              <a:latin typeface="Century Gothic" pitchFamily="34" charset="0"/>
            </a:endParaRPr>
          </a:p>
          <a:p>
            <a:r>
              <a:rPr lang="zh-CN" altLang="fr-FR" sz="1600" b="1" dirty="0" smtClean="0"/>
              <a:t>课</a:t>
            </a:r>
            <a:r>
              <a:rPr lang="zh-CN" altLang="fr-FR" sz="1600" b="1" dirty="0"/>
              <a:t>程设置</a:t>
            </a:r>
          </a:p>
          <a:p>
            <a:pPr>
              <a:lnSpc>
                <a:spcPct val="150000"/>
              </a:lnSpc>
            </a:pPr>
            <a:r>
              <a:rPr lang="fr-FR" altLang="zh-CN" sz="1600" b="1" dirty="0" smtClean="0">
                <a:solidFill>
                  <a:schemeClr val="tx1">
                    <a:lumMod val="75000"/>
                    <a:lumOff val="25000"/>
                  </a:schemeClr>
                </a:solidFill>
              </a:rPr>
              <a:t>DEUF</a:t>
            </a:r>
            <a:r>
              <a:rPr lang="zh-CN" altLang="fr-FR" sz="1600" b="1" dirty="0" smtClean="0">
                <a:solidFill>
                  <a:schemeClr val="tx1">
                    <a:lumMod val="75000"/>
                    <a:lumOff val="25000"/>
                  </a:schemeClr>
                </a:solidFill>
              </a:rPr>
              <a:t>教</a:t>
            </a:r>
            <a:r>
              <a:rPr lang="zh-CN" altLang="fr-FR" sz="1600" b="1" dirty="0">
                <a:solidFill>
                  <a:schemeClr val="tx1">
                    <a:lumMod val="75000"/>
                    <a:lumOff val="25000"/>
                  </a:schemeClr>
                </a:solidFill>
              </a:rPr>
              <a:t>育项目涉及范围相当广泛，学生可以根据自身在国内大学的教育程度或年级和自身的法语水平自由地选择里昂</a:t>
            </a:r>
            <a:r>
              <a:rPr lang="fr-FR" altLang="zh-CN" sz="1600" b="1" dirty="0">
                <a:solidFill>
                  <a:schemeClr val="tx1">
                    <a:lumMod val="75000"/>
                    <a:lumOff val="25000"/>
                  </a:schemeClr>
                </a:solidFill>
              </a:rPr>
              <a:t>3</a:t>
            </a:r>
            <a:r>
              <a:rPr lang="zh-CN" altLang="fr-FR" sz="1600" b="1" dirty="0">
                <a:solidFill>
                  <a:schemeClr val="tx1">
                    <a:lumMod val="75000"/>
                    <a:lumOff val="25000"/>
                  </a:schemeClr>
                </a:solidFill>
              </a:rPr>
              <a:t>大从学士一年级至硕士二年级的课程。并且这些课程可以跨越所有的学院，即法律学院、企业管理学院、语言学院、文学学院、哲学学院和技术学院</a:t>
            </a:r>
            <a:r>
              <a:rPr lang="zh-CN" altLang="fr-FR" sz="1600" b="1" dirty="0" smtClean="0">
                <a:solidFill>
                  <a:schemeClr val="tx1">
                    <a:lumMod val="75000"/>
                    <a:lumOff val="25000"/>
                  </a:schemeClr>
                </a:solidFill>
              </a:rPr>
              <a:t>。</a:t>
            </a:r>
            <a:endParaRPr lang="fr-FR" altLang="zh-CN" sz="1600" b="1" dirty="0" smtClean="0">
              <a:solidFill>
                <a:schemeClr val="tx1">
                  <a:lumMod val="75000"/>
                  <a:lumOff val="25000"/>
                </a:schemeClr>
              </a:solidFill>
            </a:endParaRPr>
          </a:p>
          <a:p>
            <a:endParaRPr lang="zh-CN" altLang="fr-FR" sz="800" b="1" dirty="0" smtClean="0">
              <a:solidFill>
                <a:schemeClr val="tx1">
                  <a:lumMod val="75000"/>
                  <a:lumOff val="25000"/>
                </a:schemeClr>
              </a:solidFill>
            </a:endParaRPr>
          </a:p>
          <a:p>
            <a:pPr>
              <a:lnSpc>
                <a:spcPct val="150000"/>
              </a:lnSpc>
            </a:pPr>
            <a:r>
              <a:rPr lang="zh-CN" altLang="fr-FR" sz="1600" b="1" dirty="0"/>
              <a:t>法</a:t>
            </a:r>
            <a:r>
              <a:rPr lang="zh-CN" altLang="fr-FR" sz="1600" b="1" dirty="0" smtClean="0"/>
              <a:t>语</a:t>
            </a:r>
            <a:r>
              <a:rPr lang="zh-CN" altLang="fr-FR" sz="1600" b="1" dirty="0">
                <a:solidFill>
                  <a:schemeClr val="tx1">
                    <a:lumMod val="75000"/>
                    <a:lumOff val="25000"/>
                  </a:schemeClr>
                </a:solidFill>
              </a:rPr>
              <a:t>成</a:t>
            </a:r>
            <a:r>
              <a:rPr lang="zh-CN" altLang="fr-FR" sz="1600" b="1" dirty="0" smtClean="0">
                <a:solidFill>
                  <a:schemeClr val="tx1">
                    <a:lumMod val="75000"/>
                    <a:lumOff val="25000"/>
                  </a:schemeClr>
                </a:solidFill>
              </a:rPr>
              <a:t>绩</a:t>
            </a:r>
            <a:r>
              <a:rPr lang="fr-FR" altLang="zh-CN" sz="1600" b="1" dirty="0">
                <a:solidFill>
                  <a:schemeClr val="tx1">
                    <a:lumMod val="75000"/>
                    <a:lumOff val="25000"/>
                  </a:schemeClr>
                </a:solidFill>
              </a:rPr>
              <a:t>: Niveau de français </a:t>
            </a:r>
            <a:r>
              <a:rPr lang="fr-FR" altLang="zh-CN" sz="1600" b="1" dirty="0" smtClean="0">
                <a:solidFill>
                  <a:schemeClr val="tx1">
                    <a:lumMod val="75000"/>
                    <a:lumOff val="25000"/>
                  </a:schemeClr>
                </a:solidFill>
              </a:rPr>
              <a:t>DELF minimum </a:t>
            </a:r>
            <a:r>
              <a:rPr lang="fr-FR" altLang="zh-CN" sz="1600" b="1" dirty="0">
                <a:solidFill>
                  <a:schemeClr val="tx1">
                    <a:lumMod val="75000"/>
                    <a:lumOff val="25000"/>
                  </a:schemeClr>
                </a:solidFill>
              </a:rPr>
              <a:t>: </a:t>
            </a:r>
            <a:r>
              <a:rPr lang="fr-FR" altLang="zh-CN" sz="1600" b="1" dirty="0" smtClean="0">
                <a:solidFill>
                  <a:schemeClr val="tx1">
                    <a:lumMod val="75000"/>
                    <a:lumOff val="25000"/>
                  </a:schemeClr>
                </a:solidFill>
              </a:rPr>
              <a:t>B1 </a:t>
            </a:r>
            <a:r>
              <a:rPr lang="zh-CN" altLang="fr-FR" sz="1600" b="1" dirty="0" smtClean="0">
                <a:solidFill>
                  <a:schemeClr val="tx1">
                    <a:lumMod val="75000"/>
                    <a:lumOff val="25000"/>
                  </a:schemeClr>
                </a:solidFill>
              </a:rPr>
              <a:t>或 </a:t>
            </a:r>
            <a:r>
              <a:rPr lang="fr-FR" altLang="zh-CN" sz="1600" b="1" dirty="0" smtClean="0">
                <a:solidFill>
                  <a:schemeClr val="tx1">
                    <a:lumMod val="75000"/>
                    <a:lumOff val="25000"/>
                  </a:schemeClr>
                </a:solidFill>
              </a:rPr>
              <a:t>TCF 300</a:t>
            </a:r>
            <a:r>
              <a:rPr lang="zh-CN" altLang="fr-FR" sz="1600" b="1" dirty="0" smtClean="0">
                <a:solidFill>
                  <a:schemeClr val="tx1">
                    <a:lumMod val="75000"/>
                    <a:lumOff val="25000"/>
                  </a:schemeClr>
                </a:solidFill>
              </a:rPr>
              <a:t>分以上</a:t>
            </a:r>
            <a:endParaRPr lang="zh-CN" altLang="fr-FR" sz="1600" b="1" dirty="0">
              <a:solidFill>
                <a:schemeClr val="tx1">
                  <a:lumMod val="75000"/>
                  <a:lumOff val="25000"/>
                </a:schemeClr>
              </a:solidFill>
            </a:endParaRPr>
          </a:p>
          <a:p>
            <a:pPr>
              <a:lnSpc>
                <a:spcPct val="150000"/>
              </a:lnSpc>
            </a:pPr>
            <a:r>
              <a:rPr lang="zh-CN" altLang="fr-FR" sz="1600" b="1" dirty="0" smtClean="0"/>
              <a:t>法</a:t>
            </a:r>
            <a:r>
              <a:rPr lang="zh-CN" altLang="fr-FR" sz="1600" b="1" dirty="0"/>
              <a:t>语语言教育</a:t>
            </a:r>
          </a:p>
          <a:p>
            <a:pPr>
              <a:lnSpc>
                <a:spcPct val="150000"/>
              </a:lnSpc>
            </a:pPr>
            <a:r>
              <a:rPr lang="zh-CN" altLang="fr-FR" sz="1600" b="1" dirty="0">
                <a:solidFill>
                  <a:schemeClr val="tx1">
                    <a:lumMod val="75000"/>
                    <a:lumOff val="25000"/>
                  </a:schemeClr>
                </a:solidFill>
              </a:rPr>
              <a:t>在</a:t>
            </a:r>
            <a:r>
              <a:rPr lang="fr-FR" altLang="zh-CN" sz="1600" b="1" dirty="0" smtClean="0">
                <a:solidFill>
                  <a:schemeClr val="tx1">
                    <a:lumMod val="75000"/>
                    <a:lumOff val="25000"/>
                  </a:schemeClr>
                </a:solidFill>
              </a:rPr>
              <a:t>DEUF</a:t>
            </a:r>
            <a:r>
              <a:rPr lang="zh-CN" altLang="fr-FR" sz="1600" b="1" dirty="0" smtClean="0">
                <a:solidFill>
                  <a:schemeClr val="tx1">
                    <a:lumMod val="75000"/>
                    <a:lumOff val="25000"/>
                  </a:schemeClr>
                </a:solidFill>
              </a:rPr>
              <a:t>教</a:t>
            </a:r>
            <a:r>
              <a:rPr lang="zh-CN" altLang="fr-FR" sz="1600" b="1" dirty="0">
                <a:solidFill>
                  <a:schemeClr val="tx1">
                    <a:lumMod val="75000"/>
                    <a:lumOff val="25000"/>
                  </a:schemeClr>
                </a:solidFill>
              </a:rPr>
              <a:t>育项目中每周还有必修的</a:t>
            </a:r>
            <a:r>
              <a:rPr lang="fr-FR" altLang="zh-CN" sz="1600" b="1" dirty="0">
                <a:solidFill>
                  <a:schemeClr val="tx1">
                    <a:lumMod val="75000"/>
                    <a:lumOff val="25000"/>
                  </a:schemeClr>
                </a:solidFill>
              </a:rPr>
              <a:t>2</a:t>
            </a:r>
            <a:r>
              <a:rPr lang="zh-CN" altLang="fr-FR" sz="1600" b="1" dirty="0">
                <a:solidFill>
                  <a:schemeClr val="tx1">
                    <a:lumMod val="75000"/>
                    <a:lumOff val="25000"/>
                  </a:schemeClr>
                </a:solidFill>
              </a:rPr>
              <a:t>小时的免费法语语言课和</a:t>
            </a:r>
            <a:r>
              <a:rPr lang="fr-FR" altLang="zh-CN" sz="1600" b="1" dirty="0">
                <a:solidFill>
                  <a:schemeClr val="tx1">
                    <a:lumMod val="75000"/>
                    <a:lumOff val="25000"/>
                  </a:schemeClr>
                </a:solidFill>
              </a:rPr>
              <a:t>1</a:t>
            </a:r>
            <a:r>
              <a:rPr lang="zh-CN" altLang="fr-FR" sz="1600" b="1" dirty="0">
                <a:solidFill>
                  <a:schemeClr val="tx1">
                    <a:lumMod val="75000"/>
                    <a:lumOff val="25000"/>
                  </a:schemeClr>
                </a:solidFill>
              </a:rPr>
              <a:t>小时的免费法国文</a:t>
            </a:r>
            <a:r>
              <a:rPr lang="zh-CN" altLang="fr-FR" sz="1600" b="1" dirty="0" smtClean="0">
                <a:solidFill>
                  <a:schemeClr val="tx1">
                    <a:lumMod val="75000"/>
                    <a:lumOff val="25000"/>
                  </a:schemeClr>
                </a:solidFill>
              </a:rPr>
              <a:t>化。</a:t>
            </a:r>
            <a:r>
              <a:rPr lang="zh-CN" altLang="fr-FR" sz="1600" b="1" dirty="0">
                <a:solidFill>
                  <a:schemeClr val="tx1">
                    <a:lumMod val="75000"/>
                    <a:lumOff val="25000"/>
                  </a:schemeClr>
                </a:solidFill>
              </a:rPr>
              <a:t>同</a:t>
            </a:r>
            <a:r>
              <a:rPr lang="fr-FR" altLang="zh-CN" sz="1600" b="1" dirty="0">
                <a:solidFill>
                  <a:schemeClr val="tx1">
                    <a:lumMod val="75000"/>
                    <a:lumOff val="25000"/>
                  </a:schemeClr>
                </a:solidFill>
              </a:rPr>
              <a:t>SELF</a:t>
            </a:r>
            <a:r>
              <a:rPr lang="zh-CN" altLang="fr-FR" sz="1600" b="1" dirty="0">
                <a:solidFill>
                  <a:schemeClr val="tx1">
                    <a:lumMod val="75000"/>
                    <a:lumOff val="25000"/>
                  </a:schemeClr>
                </a:solidFill>
              </a:rPr>
              <a:t>项目一样，它也是按照学生的自身法语水平考试后再分班上课</a:t>
            </a:r>
            <a:r>
              <a:rPr lang="zh-CN" altLang="fr-FR" sz="1600" b="1" dirty="0" smtClean="0">
                <a:solidFill>
                  <a:schemeClr val="tx1">
                    <a:lumMod val="75000"/>
                    <a:lumOff val="25000"/>
                  </a:schemeClr>
                </a:solidFill>
              </a:rPr>
              <a:t>。</a:t>
            </a:r>
            <a:endParaRPr lang="fr-FR" altLang="zh-CN" sz="1600" b="1" dirty="0" smtClean="0">
              <a:solidFill>
                <a:schemeClr val="tx1">
                  <a:lumMod val="75000"/>
                  <a:lumOff val="25000"/>
                </a:schemeClr>
              </a:solidFill>
            </a:endParaRPr>
          </a:p>
        </p:txBody>
      </p:sp>
      <p:sp>
        <p:nvSpPr>
          <p:cNvPr id="8" name="ZoneTexte 7"/>
          <p:cNvSpPr txBox="1"/>
          <p:nvPr/>
        </p:nvSpPr>
        <p:spPr>
          <a:xfrm>
            <a:off x="413792" y="1168296"/>
            <a:ext cx="8460432" cy="492443"/>
          </a:xfrm>
          <a:prstGeom prst="rect">
            <a:avLst/>
          </a:prstGeom>
          <a:noFill/>
        </p:spPr>
        <p:txBody>
          <a:bodyPr wrap="square" rtlCol="0">
            <a:spAutoFit/>
          </a:bodyPr>
          <a:lstStyle/>
          <a:p>
            <a:r>
              <a:rPr lang="zh-CN" altLang="fr-FR" sz="2600" b="1" cap="all" dirty="0">
                <a:solidFill>
                  <a:srgbClr val="009897"/>
                </a:solidFill>
                <a:latin typeface="Century Gothic" pitchFamily="34" charset="0"/>
              </a:rPr>
              <a:t>里昂</a:t>
            </a:r>
            <a:r>
              <a:rPr lang="fr-FR" altLang="zh-CN" sz="2600" b="1" cap="all" dirty="0">
                <a:solidFill>
                  <a:srgbClr val="009897"/>
                </a:solidFill>
                <a:latin typeface="Century Gothic" pitchFamily="34" charset="0"/>
              </a:rPr>
              <a:t>3</a:t>
            </a:r>
            <a:r>
              <a:rPr lang="zh-CN" altLang="fr-FR" sz="2600" b="1" cap="all" dirty="0">
                <a:solidFill>
                  <a:srgbClr val="009897"/>
                </a:solidFill>
                <a:latin typeface="Century Gothic" pitchFamily="34" charset="0"/>
              </a:rPr>
              <a:t>大交流学习项目</a:t>
            </a:r>
            <a:r>
              <a:rPr lang="fr-FR" altLang="zh-CN" sz="2600" b="1" cap="all" dirty="0">
                <a:solidFill>
                  <a:srgbClr val="009897"/>
                </a:solidFill>
                <a:latin typeface="Century Gothic" pitchFamily="34" charset="0"/>
              </a:rPr>
              <a:t>: </a:t>
            </a:r>
            <a:r>
              <a:rPr lang="fr-FR" altLang="zh-CN" sz="2600" b="1" cap="all" dirty="0" smtClean="0">
                <a:solidFill>
                  <a:srgbClr val="009897"/>
                </a:solidFill>
                <a:latin typeface="Century Gothic" pitchFamily="34" charset="0"/>
              </a:rPr>
              <a:t>DEUF</a:t>
            </a:r>
            <a:r>
              <a:rPr lang="zh-CN" altLang="fr-FR" sz="2600" b="1" cap="all" dirty="0" smtClean="0">
                <a:solidFill>
                  <a:srgbClr val="009897"/>
                </a:solidFill>
                <a:latin typeface="Century Gothic" pitchFamily="34" charset="0"/>
              </a:rPr>
              <a:t>项目</a:t>
            </a:r>
            <a:endParaRPr lang="zh-CN" altLang="fr-FR" sz="2600" b="1" cap="all" dirty="0">
              <a:solidFill>
                <a:srgbClr val="009897"/>
              </a:solidFill>
              <a:latin typeface="Century Gothic" pitchFamily="34" charset="0"/>
            </a:endParaRPr>
          </a:p>
        </p:txBody>
      </p:sp>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spTree>
    <p:extLst>
      <p:ext uri="{BB962C8B-B14F-4D97-AF65-F5344CB8AC3E}">
        <p14:creationId xmlns:p14="http://schemas.microsoft.com/office/powerpoint/2010/main" val="211405830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79344"/>
            <a:ext cx="9144000" cy="678656"/>
          </a:xfrm>
          <a:prstGeom prst="rect">
            <a:avLst/>
          </a:prstGeom>
        </p:spPr>
      </p:pic>
      <p:sp>
        <p:nvSpPr>
          <p:cNvPr id="7" name="ZoneTexte 12"/>
          <p:cNvSpPr txBox="1">
            <a:spLocks noChangeArrowheads="1"/>
          </p:cNvSpPr>
          <p:nvPr/>
        </p:nvSpPr>
        <p:spPr bwMode="auto">
          <a:xfrm>
            <a:off x="413792" y="1829360"/>
            <a:ext cx="7830616" cy="44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fr-FR" altLang="zh-CN" sz="1600" b="1" dirty="0" smtClean="0">
                <a:latin typeface="Century Gothic" pitchFamily="34" charset="0"/>
              </a:rPr>
              <a:t>« </a:t>
            </a:r>
            <a:r>
              <a:rPr lang="zh-CN" altLang="fr-FR" sz="1600" b="1" dirty="0">
                <a:latin typeface="Century Gothic" pitchFamily="34" charset="0"/>
              </a:rPr>
              <a:t>选课</a:t>
            </a:r>
            <a:r>
              <a:rPr lang="fr-FR" altLang="zh-CN" sz="1600" b="1" dirty="0">
                <a:latin typeface="Century Gothic" pitchFamily="34" charset="0"/>
              </a:rPr>
              <a:t>» </a:t>
            </a:r>
            <a:r>
              <a:rPr lang="zh-CN" altLang="fr-FR" sz="1600" b="1" dirty="0">
                <a:latin typeface="Century Gothic" pitchFamily="34" charset="0"/>
              </a:rPr>
              <a:t>事项</a:t>
            </a:r>
          </a:p>
          <a:p>
            <a:pPr algn="just">
              <a:lnSpc>
                <a:spcPct val="150000"/>
              </a:lnSpc>
            </a:pPr>
            <a:r>
              <a:rPr lang="zh-CN" altLang="fr-FR" sz="1400" b="1" dirty="0">
                <a:solidFill>
                  <a:srgbClr val="444444"/>
                </a:solidFill>
                <a:latin typeface="Century Gothic" pitchFamily="34" charset="0"/>
              </a:rPr>
              <a:t>对于学生来说，</a:t>
            </a:r>
            <a:r>
              <a:rPr lang="fr-FR" altLang="zh-CN" sz="1400" b="1" dirty="0" smtClean="0">
                <a:solidFill>
                  <a:srgbClr val="444444"/>
                </a:solidFill>
                <a:latin typeface="Century Gothic" pitchFamily="34" charset="0"/>
              </a:rPr>
              <a:t>DEUF </a:t>
            </a:r>
            <a:r>
              <a:rPr lang="zh-CN" altLang="fr-FR" sz="1400" b="1" dirty="0" smtClean="0">
                <a:solidFill>
                  <a:srgbClr val="444444"/>
                </a:solidFill>
                <a:latin typeface="Century Gothic" pitchFamily="34" charset="0"/>
              </a:rPr>
              <a:t>教</a:t>
            </a:r>
            <a:r>
              <a:rPr lang="zh-CN" altLang="fr-FR" sz="1400" b="1" dirty="0">
                <a:solidFill>
                  <a:srgbClr val="444444"/>
                </a:solidFill>
                <a:latin typeface="Century Gothic" pitchFamily="34" charset="0"/>
              </a:rPr>
              <a:t>育项目的</a:t>
            </a:r>
            <a:r>
              <a:rPr lang="fr-FR" altLang="zh-CN" sz="1400" b="1" dirty="0" smtClean="0">
                <a:solidFill>
                  <a:srgbClr val="444444"/>
                </a:solidFill>
                <a:latin typeface="Century Gothic" pitchFamily="34" charset="0"/>
              </a:rPr>
              <a:t>«</a:t>
            </a:r>
            <a:r>
              <a:rPr lang="zh-CN" altLang="fr-FR" sz="1400" b="1" dirty="0" smtClean="0">
                <a:solidFill>
                  <a:srgbClr val="444444"/>
                </a:solidFill>
                <a:latin typeface="Century Gothic" pitchFamily="34" charset="0"/>
              </a:rPr>
              <a:t>选</a:t>
            </a:r>
            <a:r>
              <a:rPr lang="zh-CN" altLang="fr-FR" sz="1400" b="1" dirty="0">
                <a:solidFill>
                  <a:srgbClr val="444444"/>
                </a:solidFill>
                <a:latin typeface="Century Gothic" pitchFamily="34" charset="0"/>
              </a:rPr>
              <a:t>课</a:t>
            </a:r>
            <a:r>
              <a:rPr lang="fr-FR" altLang="zh-CN" sz="1400" b="1" dirty="0">
                <a:solidFill>
                  <a:srgbClr val="444444"/>
                </a:solidFill>
                <a:latin typeface="Century Gothic" pitchFamily="34" charset="0"/>
              </a:rPr>
              <a:t>» </a:t>
            </a:r>
            <a:r>
              <a:rPr lang="zh-CN" altLang="fr-FR" sz="1400" b="1" dirty="0">
                <a:solidFill>
                  <a:srgbClr val="444444"/>
                </a:solidFill>
                <a:latin typeface="Century Gothic" pitchFamily="34" charset="0"/>
              </a:rPr>
              <a:t>比较麻烦。在办理完注册手续之后，学生可以用学生号和个人密码登入里昂</a:t>
            </a:r>
            <a:r>
              <a:rPr lang="fr-FR" altLang="zh-CN" sz="1400" b="1" dirty="0">
                <a:solidFill>
                  <a:srgbClr val="444444"/>
                </a:solidFill>
                <a:latin typeface="Century Gothic" pitchFamily="34" charset="0"/>
              </a:rPr>
              <a:t>3</a:t>
            </a:r>
            <a:r>
              <a:rPr lang="zh-CN" altLang="fr-FR" sz="1400" b="1" dirty="0">
                <a:solidFill>
                  <a:srgbClr val="444444"/>
                </a:solidFill>
                <a:latin typeface="Century Gothic" pitchFamily="34" charset="0"/>
              </a:rPr>
              <a:t>大的个人主页并进行学选课。在选完课后，学生有一致两个星期</a:t>
            </a:r>
            <a:r>
              <a:rPr lang="zh-CN" altLang="fr-FR" sz="1400" b="1" dirty="0" smtClean="0">
                <a:solidFill>
                  <a:srgbClr val="444444"/>
                </a:solidFill>
                <a:latin typeface="Century Gothic" pitchFamily="34" charset="0"/>
              </a:rPr>
              <a:t>的 </a:t>
            </a:r>
            <a:r>
              <a:rPr lang="fr-FR" altLang="zh-CN" sz="1400" b="1" dirty="0" smtClean="0">
                <a:solidFill>
                  <a:srgbClr val="444444"/>
                </a:solidFill>
                <a:latin typeface="Century Gothic" pitchFamily="34" charset="0"/>
              </a:rPr>
              <a:t>«</a:t>
            </a:r>
            <a:r>
              <a:rPr lang="zh-CN" altLang="fr-FR" sz="1400" b="1" dirty="0" smtClean="0">
                <a:solidFill>
                  <a:srgbClr val="444444"/>
                </a:solidFill>
                <a:latin typeface="Century Gothic" pitchFamily="34" charset="0"/>
              </a:rPr>
              <a:t>试</a:t>
            </a:r>
            <a:r>
              <a:rPr lang="zh-CN" altLang="fr-FR" sz="1400" b="1" dirty="0">
                <a:solidFill>
                  <a:srgbClr val="444444"/>
                </a:solidFill>
                <a:latin typeface="Century Gothic" pitchFamily="34" charset="0"/>
              </a:rPr>
              <a:t>听</a:t>
            </a:r>
            <a:r>
              <a:rPr lang="fr-FR" altLang="zh-CN" sz="1400" b="1" dirty="0" smtClean="0">
                <a:solidFill>
                  <a:srgbClr val="444444"/>
                </a:solidFill>
                <a:latin typeface="Century Gothic" pitchFamily="34" charset="0"/>
              </a:rPr>
              <a:t>» </a:t>
            </a:r>
            <a:r>
              <a:rPr lang="zh-CN" altLang="fr-FR" sz="1400" b="1" dirty="0" smtClean="0">
                <a:solidFill>
                  <a:srgbClr val="444444"/>
                </a:solidFill>
                <a:latin typeface="Century Gothic" pitchFamily="34" charset="0"/>
              </a:rPr>
              <a:t>阶</a:t>
            </a:r>
            <a:r>
              <a:rPr lang="zh-CN" altLang="fr-FR" sz="1400" b="1" dirty="0">
                <a:solidFill>
                  <a:srgbClr val="444444"/>
                </a:solidFill>
                <a:latin typeface="Century Gothic" pitchFamily="34" charset="0"/>
              </a:rPr>
              <a:t>段，在此阶段内学生可以了解教育内容和教学方式。 如在此期间要修改所选修的课程的话，必须到办公室来更改。</a:t>
            </a:r>
          </a:p>
          <a:p>
            <a:pPr algn="just">
              <a:lnSpc>
                <a:spcPct val="150000"/>
              </a:lnSpc>
            </a:pPr>
            <a:r>
              <a:rPr lang="zh-CN" altLang="fr-FR" sz="1400" b="1" dirty="0">
                <a:solidFill>
                  <a:srgbClr val="444444"/>
                </a:solidFill>
                <a:latin typeface="Century Gothic" pitchFamily="34" charset="0"/>
              </a:rPr>
              <a:t>如果选修课程没有在秘书处注册的话，即使上了课，在学期结束后此课程也没有成绩</a:t>
            </a:r>
            <a:r>
              <a:rPr lang="zh-CN" altLang="fr-FR" sz="1400" dirty="0" smtClean="0">
                <a:solidFill>
                  <a:srgbClr val="444444"/>
                </a:solidFill>
                <a:latin typeface="Century Gothic" pitchFamily="34" charset="0"/>
              </a:rPr>
              <a:t>。</a:t>
            </a:r>
            <a:endParaRPr lang="fr-FR" altLang="zh-CN" sz="1400" dirty="0" smtClean="0">
              <a:solidFill>
                <a:srgbClr val="444444"/>
              </a:solidFill>
              <a:latin typeface="Century Gothic" pitchFamily="34" charset="0"/>
            </a:endParaRPr>
          </a:p>
          <a:p>
            <a:pPr algn="just">
              <a:lnSpc>
                <a:spcPct val="150000"/>
              </a:lnSpc>
            </a:pPr>
            <a:endParaRPr lang="fr-FR" altLang="zh-CN" sz="800" b="1" dirty="0" smtClean="0">
              <a:latin typeface="Century Gothic" pitchFamily="34" charset="0"/>
            </a:endParaRPr>
          </a:p>
          <a:p>
            <a:pPr algn="just">
              <a:lnSpc>
                <a:spcPct val="150000"/>
              </a:lnSpc>
            </a:pPr>
            <a:r>
              <a:rPr lang="fr-FR" altLang="zh-CN" sz="1600" b="1" dirty="0" smtClean="0">
                <a:latin typeface="Century Gothic" pitchFamily="34" charset="0"/>
              </a:rPr>
              <a:t>CM</a:t>
            </a:r>
            <a:r>
              <a:rPr lang="zh-CN" altLang="fr-FR" sz="1600" b="1" dirty="0">
                <a:latin typeface="Century Gothic" pitchFamily="34" charset="0"/>
              </a:rPr>
              <a:t>课和</a:t>
            </a:r>
            <a:r>
              <a:rPr lang="fr-FR" altLang="zh-CN" sz="1600" b="1" dirty="0">
                <a:latin typeface="Century Gothic" pitchFamily="34" charset="0"/>
              </a:rPr>
              <a:t>TD</a:t>
            </a:r>
            <a:r>
              <a:rPr lang="zh-CN" altLang="fr-FR" sz="1600" b="1" dirty="0">
                <a:latin typeface="Century Gothic" pitchFamily="34" charset="0"/>
              </a:rPr>
              <a:t>课</a:t>
            </a:r>
          </a:p>
          <a:p>
            <a:pPr algn="just">
              <a:lnSpc>
                <a:spcPct val="150000"/>
              </a:lnSpc>
            </a:pPr>
            <a:r>
              <a:rPr lang="fr-FR" altLang="zh-CN" sz="1400" b="1" dirty="0">
                <a:solidFill>
                  <a:srgbClr val="444444"/>
                </a:solidFill>
                <a:latin typeface="Century Gothic" pitchFamily="34" charset="0"/>
              </a:rPr>
              <a:t>CM</a:t>
            </a:r>
            <a:r>
              <a:rPr lang="zh-CN" altLang="fr-FR" sz="1400" b="1" dirty="0">
                <a:solidFill>
                  <a:srgbClr val="444444"/>
                </a:solidFill>
                <a:latin typeface="Century Gothic" pitchFamily="34" charset="0"/>
              </a:rPr>
              <a:t>课</a:t>
            </a:r>
            <a:r>
              <a:rPr lang="fr-FR" altLang="zh-CN" sz="1400" b="1" dirty="0">
                <a:solidFill>
                  <a:srgbClr val="444444"/>
                </a:solidFill>
                <a:latin typeface="Century Gothic" pitchFamily="34" charset="0"/>
              </a:rPr>
              <a:t>: </a:t>
            </a:r>
            <a:r>
              <a:rPr lang="zh-CN" altLang="fr-FR" sz="1400" b="1" dirty="0">
                <a:solidFill>
                  <a:srgbClr val="444444"/>
                </a:solidFill>
                <a:latin typeface="Century Gothic" pitchFamily="34" charset="0"/>
              </a:rPr>
              <a:t>理论教学课，通常在阶梯教室内上课，学生人</a:t>
            </a:r>
            <a:r>
              <a:rPr lang="zh-CN" altLang="fr-FR" sz="1400" b="1" dirty="0" smtClean="0">
                <a:solidFill>
                  <a:srgbClr val="444444"/>
                </a:solidFill>
                <a:latin typeface="Century Gothic" pitchFamily="34" charset="0"/>
              </a:rPr>
              <a:t>数</a:t>
            </a:r>
            <a:r>
              <a:rPr lang="zh-CN" altLang="fr-FR" sz="1400" b="1" dirty="0">
                <a:solidFill>
                  <a:srgbClr val="444444"/>
                </a:solidFill>
                <a:latin typeface="Century Gothic" pitchFamily="34" charset="0"/>
              </a:rPr>
              <a:t>很多</a:t>
            </a:r>
            <a:r>
              <a:rPr lang="zh-CN" altLang="fr-FR" sz="1400" b="1" dirty="0" smtClean="0">
                <a:solidFill>
                  <a:srgbClr val="444444"/>
                </a:solidFill>
                <a:latin typeface="Century Gothic" pitchFamily="34" charset="0"/>
              </a:rPr>
              <a:t>。</a:t>
            </a:r>
            <a:endParaRPr lang="zh-CN" altLang="fr-FR" sz="1400" b="1" dirty="0">
              <a:solidFill>
                <a:srgbClr val="444444"/>
              </a:solidFill>
              <a:latin typeface="Century Gothic" pitchFamily="34" charset="0"/>
            </a:endParaRPr>
          </a:p>
          <a:p>
            <a:pPr algn="just">
              <a:lnSpc>
                <a:spcPct val="150000"/>
              </a:lnSpc>
            </a:pPr>
            <a:r>
              <a:rPr lang="fr-FR" altLang="zh-CN" sz="1400" b="1" dirty="0">
                <a:solidFill>
                  <a:srgbClr val="444444"/>
                </a:solidFill>
                <a:latin typeface="Century Gothic" pitchFamily="34" charset="0"/>
              </a:rPr>
              <a:t>TD</a:t>
            </a:r>
            <a:r>
              <a:rPr lang="zh-CN" altLang="fr-FR" sz="1400" b="1" dirty="0">
                <a:solidFill>
                  <a:srgbClr val="444444"/>
                </a:solidFill>
                <a:latin typeface="Century Gothic" pitchFamily="34" charset="0"/>
              </a:rPr>
              <a:t>课</a:t>
            </a:r>
            <a:r>
              <a:rPr lang="fr-FR" altLang="zh-CN" sz="1400" b="1" dirty="0">
                <a:solidFill>
                  <a:srgbClr val="444444"/>
                </a:solidFill>
                <a:latin typeface="Century Gothic" pitchFamily="34" charset="0"/>
              </a:rPr>
              <a:t>: </a:t>
            </a:r>
            <a:r>
              <a:rPr lang="zh-CN" altLang="fr-FR" sz="1400" b="1" dirty="0">
                <a:solidFill>
                  <a:srgbClr val="444444"/>
                </a:solidFill>
                <a:latin typeface="Century Gothic" pitchFamily="34" charset="0"/>
              </a:rPr>
              <a:t>实践操作课，在小教室上课，学生人数限制在</a:t>
            </a:r>
            <a:r>
              <a:rPr lang="fr-FR" altLang="zh-CN" sz="1400" b="1" dirty="0">
                <a:solidFill>
                  <a:srgbClr val="444444"/>
                </a:solidFill>
                <a:latin typeface="Century Gothic" pitchFamily="34" charset="0"/>
              </a:rPr>
              <a:t>35</a:t>
            </a:r>
            <a:r>
              <a:rPr lang="zh-CN" altLang="fr-FR" sz="1400" b="1" dirty="0">
                <a:solidFill>
                  <a:srgbClr val="444444"/>
                </a:solidFill>
                <a:latin typeface="Century Gothic" pitchFamily="34" charset="0"/>
              </a:rPr>
              <a:t>人。教师的教学方式也各有不同，其主要教学目的是对理论教学课所学知识的分析、理解和运用。理论教学课和实践操作课是相配合的，所以说学生必须参加</a:t>
            </a:r>
            <a:r>
              <a:rPr lang="fr-FR" altLang="zh-CN" sz="1400" b="1" dirty="0">
                <a:solidFill>
                  <a:srgbClr val="444444"/>
                </a:solidFill>
                <a:latin typeface="Century Gothic" pitchFamily="34" charset="0"/>
              </a:rPr>
              <a:t>CM</a:t>
            </a:r>
            <a:r>
              <a:rPr lang="zh-CN" altLang="fr-FR" sz="1400" b="1" dirty="0">
                <a:solidFill>
                  <a:srgbClr val="444444"/>
                </a:solidFill>
                <a:latin typeface="Century Gothic" pitchFamily="34" charset="0"/>
              </a:rPr>
              <a:t>课和</a:t>
            </a:r>
            <a:r>
              <a:rPr lang="fr-FR" altLang="zh-CN" sz="1400" b="1" dirty="0">
                <a:solidFill>
                  <a:srgbClr val="444444"/>
                </a:solidFill>
                <a:latin typeface="Century Gothic" pitchFamily="34" charset="0"/>
              </a:rPr>
              <a:t>TD</a:t>
            </a:r>
            <a:r>
              <a:rPr lang="zh-CN" altLang="fr-FR" sz="1400" b="1" dirty="0">
                <a:solidFill>
                  <a:srgbClr val="444444"/>
                </a:solidFill>
                <a:latin typeface="Century Gothic" pitchFamily="34" charset="0"/>
              </a:rPr>
              <a:t>课考试，在学期结束以后两门课的综合总评分作为最终成绩</a:t>
            </a:r>
            <a:r>
              <a:rPr lang="zh-CN" altLang="fr-FR" sz="1400" b="1" dirty="0" smtClean="0">
                <a:solidFill>
                  <a:srgbClr val="444444"/>
                </a:solidFill>
                <a:latin typeface="Century Gothic" pitchFamily="34" charset="0"/>
              </a:rPr>
              <a:t>。</a:t>
            </a:r>
            <a:endParaRPr lang="fr-FR" altLang="zh-CN" sz="1400" b="1" dirty="0" smtClean="0">
              <a:solidFill>
                <a:srgbClr val="444444"/>
              </a:solidFill>
              <a:latin typeface="Century Gothic" pitchFamily="34" charset="0"/>
            </a:endParaRPr>
          </a:p>
          <a:p>
            <a:pPr algn="just">
              <a:lnSpc>
                <a:spcPct val="150000"/>
              </a:lnSpc>
            </a:pPr>
            <a:r>
              <a:rPr lang="zh-CN" altLang="fr-FR" sz="1400" b="1" dirty="0">
                <a:solidFill>
                  <a:srgbClr val="C00000"/>
                </a:solidFill>
                <a:latin typeface="Century Gothic" pitchFamily="34" charset="0"/>
              </a:rPr>
              <a:t>注</a:t>
            </a:r>
            <a:r>
              <a:rPr lang="zh-CN" altLang="fr-FR" sz="1400" b="1" dirty="0" smtClean="0">
                <a:solidFill>
                  <a:srgbClr val="C00000"/>
                </a:solidFill>
                <a:latin typeface="Century Gothic" pitchFamily="34" charset="0"/>
              </a:rPr>
              <a:t>意</a:t>
            </a:r>
            <a:r>
              <a:rPr lang="fr-FR" altLang="zh-CN" sz="1400" b="1" dirty="0">
                <a:solidFill>
                  <a:srgbClr val="C00000"/>
                </a:solidFill>
                <a:latin typeface="Century Gothic" pitchFamily="34" charset="0"/>
              </a:rPr>
              <a:t>; TD</a:t>
            </a:r>
            <a:r>
              <a:rPr lang="zh-CN" altLang="fr-FR" sz="1400" b="1" dirty="0" smtClean="0">
                <a:solidFill>
                  <a:srgbClr val="C00000"/>
                </a:solidFill>
                <a:latin typeface="Century Gothic" pitchFamily="34" charset="0"/>
              </a:rPr>
              <a:t>课必须注册小组</a:t>
            </a:r>
            <a:r>
              <a:rPr lang="fr-FR" altLang="zh-CN" sz="1400" b="1" dirty="0" smtClean="0">
                <a:solidFill>
                  <a:srgbClr val="C00000"/>
                </a:solidFill>
                <a:latin typeface="Century Gothic" pitchFamily="34" charset="0"/>
              </a:rPr>
              <a:t>. </a:t>
            </a:r>
            <a:r>
              <a:rPr lang="zh-CN" altLang="fr-FR" sz="1400" b="1" dirty="0" smtClean="0">
                <a:solidFill>
                  <a:srgbClr val="C00000"/>
                </a:solidFill>
                <a:latin typeface="Century Gothic" pitchFamily="34" charset="0"/>
              </a:rPr>
              <a:t>学生要到所选课学院的秘书处注册</a:t>
            </a:r>
            <a:r>
              <a:rPr lang="fr-FR" altLang="zh-CN" sz="1400" b="1" dirty="0">
                <a:solidFill>
                  <a:srgbClr val="C00000"/>
                </a:solidFill>
                <a:latin typeface="Century Gothic" pitchFamily="34" charset="0"/>
              </a:rPr>
              <a:t>TD</a:t>
            </a:r>
            <a:r>
              <a:rPr lang="zh-CN" altLang="fr-FR" sz="1400" b="1" dirty="0">
                <a:solidFill>
                  <a:srgbClr val="C00000"/>
                </a:solidFill>
                <a:latin typeface="Century Gothic" pitchFamily="34" charset="0"/>
              </a:rPr>
              <a:t>课小</a:t>
            </a:r>
            <a:r>
              <a:rPr lang="zh-CN" altLang="fr-FR" sz="1400" b="1" dirty="0" smtClean="0">
                <a:solidFill>
                  <a:srgbClr val="C00000"/>
                </a:solidFill>
                <a:latin typeface="Century Gothic" pitchFamily="34" charset="0"/>
              </a:rPr>
              <a:t>组</a:t>
            </a:r>
            <a:r>
              <a:rPr lang="fr-FR" altLang="zh-CN" sz="1400" b="1" dirty="0" smtClean="0">
                <a:solidFill>
                  <a:srgbClr val="C00000"/>
                </a:solidFill>
                <a:latin typeface="Century Gothic" pitchFamily="34" charset="0"/>
              </a:rPr>
              <a:t>. </a:t>
            </a:r>
            <a:r>
              <a:rPr lang="zh-CN" altLang="fr-FR" sz="1400" b="1" dirty="0" smtClean="0">
                <a:solidFill>
                  <a:srgbClr val="C00000"/>
                </a:solidFill>
                <a:latin typeface="Century Gothic" pitchFamily="34" charset="0"/>
              </a:rPr>
              <a:t>如果要退课</a:t>
            </a:r>
            <a:r>
              <a:rPr lang="fr-FR" altLang="zh-CN" sz="1400" b="1" dirty="0" smtClean="0">
                <a:solidFill>
                  <a:srgbClr val="C00000"/>
                </a:solidFill>
                <a:latin typeface="Century Gothic" pitchFamily="34" charset="0"/>
              </a:rPr>
              <a:t>, </a:t>
            </a:r>
            <a:r>
              <a:rPr lang="zh-CN" altLang="fr-FR" sz="1400" b="1" dirty="0" smtClean="0">
                <a:solidFill>
                  <a:srgbClr val="C00000"/>
                </a:solidFill>
                <a:latin typeface="Century Gothic" pitchFamily="34" charset="0"/>
              </a:rPr>
              <a:t>学生必须从</a:t>
            </a:r>
            <a:r>
              <a:rPr lang="fr-FR" altLang="zh-CN" sz="1400" b="1" dirty="0">
                <a:solidFill>
                  <a:srgbClr val="C00000"/>
                </a:solidFill>
                <a:latin typeface="Century Gothic" pitchFamily="34" charset="0"/>
              </a:rPr>
              <a:t>TD</a:t>
            </a:r>
            <a:r>
              <a:rPr lang="zh-CN" altLang="fr-FR" sz="1400" b="1" dirty="0" smtClean="0">
                <a:solidFill>
                  <a:srgbClr val="C00000"/>
                </a:solidFill>
                <a:latin typeface="Century Gothic" pitchFamily="34" charset="0"/>
              </a:rPr>
              <a:t>课小组内退出以后</a:t>
            </a:r>
            <a:r>
              <a:rPr lang="fr-FR" altLang="zh-CN" sz="1400" b="1" dirty="0" smtClean="0">
                <a:solidFill>
                  <a:srgbClr val="C00000"/>
                </a:solidFill>
                <a:latin typeface="Century Gothic" pitchFamily="34" charset="0"/>
              </a:rPr>
              <a:t>, </a:t>
            </a:r>
            <a:r>
              <a:rPr lang="zh-CN" altLang="fr-FR" sz="1400" b="1" dirty="0" smtClean="0">
                <a:solidFill>
                  <a:srgbClr val="C00000"/>
                </a:solidFill>
                <a:latin typeface="Century Gothic" pitchFamily="34" charset="0"/>
              </a:rPr>
              <a:t>我才能在系统上删除</a:t>
            </a:r>
            <a:r>
              <a:rPr lang="fr-FR" altLang="zh-CN" sz="1400" b="1" dirty="0" smtClean="0">
                <a:solidFill>
                  <a:srgbClr val="C00000"/>
                </a:solidFill>
                <a:latin typeface="Century Gothic" pitchFamily="34" charset="0"/>
              </a:rPr>
              <a:t>.</a:t>
            </a:r>
            <a:endParaRPr lang="en-US" sz="1400" dirty="0" smtClean="0">
              <a:solidFill>
                <a:srgbClr val="C00000"/>
              </a:solidFill>
              <a:latin typeface="Century Gothic" pitchFamily="34" charset="0"/>
            </a:endParaRPr>
          </a:p>
        </p:txBody>
      </p:sp>
      <p:sp>
        <p:nvSpPr>
          <p:cNvPr id="8" name="ZoneTexte 7"/>
          <p:cNvSpPr txBox="1"/>
          <p:nvPr/>
        </p:nvSpPr>
        <p:spPr>
          <a:xfrm>
            <a:off x="413792" y="1168296"/>
            <a:ext cx="8460432" cy="492443"/>
          </a:xfrm>
          <a:prstGeom prst="rect">
            <a:avLst/>
          </a:prstGeom>
          <a:noFill/>
        </p:spPr>
        <p:txBody>
          <a:bodyPr wrap="square" rtlCol="0">
            <a:spAutoFit/>
          </a:bodyPr>
          <a:lstStyle/>
          <a:p>
            <a:r>
              <a:rPr lang="zh-CN" altLang="fr-FR" sz="2600" b="1" cap="all" dirty="0">
                <a:solidFill>
                  <a:srgbClr val="009897"/>
                </a:solidFill>
                <a:latin typeface="Century Gothic" pitchFamily="34" charset="0"/>
              </a:rPr>
              <a:t>里昂</a:t>
            </a:r>
            <a:r>
              <a:rPr lang="fr-FR" altLang="zh-CN" sz="2600" b="1" cap="all" dirty="0">
                <a:solidFill>
                  <a:srgbClr val="009897"/>
                </a:solidFill>
                <a:latin typeface="Century Gothic" pitchFamily="34" charset="0"/>
              </a:rPr>
              <a:t>3</a:t>
            </a:r>
            <a:r>
              <a:rPr lang="zh-CN" altLang="fr-FR" sz="2600" b="1" cap="all" dirty="0">
                <a:solidFill>
                  <a:srgbClr val="009897"/>
                </a:solidFill>
                <a:latin typeface="Century Gothic" pitchFamily="34" charset="0"/>
              </a:rPr>
              <a:t>大交流学习项目</a:t>
            </a:r>
            <a:r>
              <a:rPr lang="fr-FR" altLang="zh-CN" sz="2600" b="1" cap="all" dirty="0">
                <a:solidFill>
                  <a:srgbClr val="009897"/>
                </a:solidFill>
                <a:latin typeface="Century Gothic" pitchFamily="34" charset="0"/>
              </a:rPr>
              <a:t>: DEUF </a:t>
            </a:r>
            <a:r>
              <a:rPr lang="zh-CN" altLang="fr-FR" sz="2600" b="1" cap="all" dirty="0" smtClean="0">
                <a:solidFill>
                  <a:srgbClr val="009897"/>
                </a:solidFill>
                <a:latin typeface="Century Gothic" pitchFamily="34" charset="0"/>
              </a:rPr>
              <a:t>项目</a:t>
            </a:r>
            <a:endParaRPr lang="zh-CN" altLang="fr-FR" sz="2600" b="1" cap="all" dirty="0">
              <a:solidFill>
                <a:srgbClr val="009897"/>
              </a:solidFill>
              <a:latin typeface="Century Gothic" pitchFamily="34" charset="0"/>
            </a:endParaRPr>
          </a:p>
        </p:txBody>
      </p:sp>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spTree>
    <p:extLst>
      <p:ext uri="{BB962C8B-B14F-4D97-AF65-F5344CB8AC3E}">
        <p14:creationId xmlns:p14="http://schemas.microsoft.com/office/powerpoint/2010/main" val="68801042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79344"/>
            <a:ext cx="9144000" cy="678656"/>
          </a:xfrm>
          <a:prstGeom prst="rect">
            <a:avLst/>
          </a:prstGeom>
        </p:spPr>
      </p:pic>
      <p:sp>
        <p:nvSpPr>
          <p:cNvPr id="7" name="ZoneTexte 12"/>
          <p:cNvSpPr txBox="1">
            <a:spLocks noChangeArrowheads="1"/>
          </p:cNvSpPr>
          <p:nvPr/>
        </p:nvSpPr>
        <p:spPr bwMode="auto">
          <a:xfrm>
            <a:off x="413792" y="1829360"/>
            <a:ext cx="7830616" cy="3939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zh-CN" altLang="fr-FR" sz="3200" b="1" dirty="0" smtClean="0">
                <a:latin typeface="Century Gothic" pitchFamily="34" charset="0"/>
              </a:rPr>
              <a:t>学院联系人员</a:t>
            </a:r>
            <a:endParaRPr lang="fr-FR" altLang="zh-CN" sz="3200" b="1" dirty="0" smtClean="0">
              <a:latin typeface="Century Gothic" pitchFamily="34" charset="0"/>
            </a:endParaRPr>
          </a:p>
          <a:p>
            <a:endParaRPr lang="en-US" sz="1400" b="1" dirty="0" smtClean="0">
              <a:solidFill>
                <a:srgbClr val="C00000"/>
              </a:solidFill>
              <a:latin typeface="Century Gothic" pitchFamily="34" charset="0"/>
            </a:endParaRPr>
          </a:p>
          <a:p>
            <a:r>
              <a:rPr lang="en-US" b="1" dirty="0" smtClean="0">
                <a:latin typeface="Century Gothic" pitchFamily="34" charset="0"/>
              </a:rPr>
              <a:t>Faculty </a:t>
            </a:r>
            <a:r>
              <a:rPr lang="en-US" b="1" dirty="0">
                <a:latin typeface="Century Gothic" pitchFamily="34" charset="0"/>
              </a:rPr>
              <a:t>of Languages : Jacqueline </a:t>
            </a:r>
            <a:r>
              <a:rPr lang="en-US" b="1" dirty="0" err="1">
                <a:latin typeface="Century Gothic" pitchFamily="34" charset="0"/>
              </a:rPr>
              <a:t>Pancini</a:t>
            </a:r>
            <a:r>
              <a:rPr lang="en-US" b="1" dirty="0">
                <a:latin typeface="Century Gothic" pitchFamily="34" charset="0"/>
              </a:rPr>
              <a:t> </a:t>
            </a:r>
            <a:r>
              <a:rPr lang="en-US" sz="1400" dirty="0">
                <a:solidFill>
                  <a:srgbClr val="C00000"/>
                </a:solidFill>
                <a:latin typeface="Century Gothic" pitchFamily="34" charset="0"/>
              </a:rPr>
              <a:t>- </a:t>
            </a:r>
            <a:r>
              <a:rPr lang="en-US" sz="1400" dirty="0" smtClean="0">
                <a:solidFill>
                  <a:srgbClr val="C00000"/>
                </a:solidFill>
                <a:latin typeface="Century Gothic" pitchFamily="34" charset="0"/>
                <a:hlinkClick r:id="rId3"/>
              </a:rPr>
              <a:t>jacqueline.pancini@univ-lyon3.fr</a:t>
            </a:r>
            <a:endParaRPr lang="en-US" sz="1400" dirty="0" smtClean="0">
              <a:solidFill>
                <a:srgbClr val="C00000"/>
              </a:solidFill>
              <a:latin typeface="Century Gothic" pitchFamily="34" charset="0"/>
            </a:endParaRPr>
          </a:p>
          <a:p>
            <a:r>
              <a:rPr lang="zh-CN" altLang="fr-FR" b="1" dirty="0" smtClean="0">
                <a:latin typeface="Century Gothic" pitchFamily="34" charset="0"/>
              </a:rPr>
              <a:t>语言学院</a:t>
            </a:r>
            <a:endParaRPr lang="en-US" b="1" dirty="0">
              <a:latin typeface="Century Gothic" pitchFamily="34" charset="0"/>
            </a:endParaRPr>
          </a:p>
          <a:p>
            <a:endParaRPr lang="en-US" sz="1400" dirty="0">
              <a:solidFill>
                <a:srgbClr val="C00000"/>
              </a:solidFill>
              <a:latin typeface="Century Gothic" pitchFamily="34" charset="0"/>
            </a:endParaRPr>
          </a:p>
          <a:p>
            <a:r>
              <a:rPr lang="en-US" b="1" dirty="0">
                <a:latin typeface="Century Gothic" pitchFamily="34" charset="0"/>
              </a:rPr>
              <a:t>Law Faculty: Alicia </a:t>
            </a:r>
            <a:r>
              <a:rPr lang="en-US" b="1" dirty="0" err="1">
                <a:latin typeface="Century Gothic" pitchFamily="34" charset="0"/>
              </a:rPr>
              <a:t>Pouget</a:t>
            </a:r>
            <a:r>
              <a:rPr lang="en-US" b="1" dirty="0">
                <a:latin typeface="Century Gothic" pitchFamily="34" charset="0"/>
              </a:rPr>
              <a:t> </a:t>
            </a:r>
            <a:r>
              <a:rPr lang="en-US" sz="1400" dirty="0">
                <a:solidFill>
                  <a:srgbClr val="C00000"/>
                </a:solidFill>
                <a:latin typeface="Century Gothic" pitchFamily="34" charset="0"/>
              </a:rPr>
              <a:t>– </a:t>
            </a:r>
            <a:r>
              <a:rPr lang="en-US" sz="1400" dirty="0" smtClean="0">
                <a:solidFill>
                  <a:srgbClr val="C00000"/>
                </a:solidFill>
                <a:latin typeface="Century Gothic" pitchFamily="34" charset="0"/>
                <a:hlinkClick r:id="rId4"/>
              </a:rPr>
              <a:t>alicia.pouget@univ-lyon3.fr</a:t>
            </a:r>
            <a:endParaRPr lang="en-US" sz="1400" dirty="0" smtClean="0">
              <a:solidFill>
                <a:srgbClr val="C00000"/>
              </a:solidFill>
              <a:latin typeface="Century Gothic" pitchFamily="34" charset="0"/>
            </a:endParaRPr>
          </a:p>
          <a:p>
            <a:r>
              <a:rPr lang="zh-CN" altLang="fr-FR" b="1" dirty="0" smtClean="0">
                <a:latin typeface="Century Gothic" pitchFamily="34" charset="0"/>
              </a:rPr>
              <a:t>法律学院</a:t>
            </a:r>
            <a:endParaRPr lang="en-US" b="1" dirty="0">
              <a:latin typeface="Century Gothic" pitchFamily="34" charset="0"/>
            </a:endParaRPr>
          </a:p>
          <a:p>
            <a:endParaRPr lang="en-US" sz="1400" dirty="0">
              <a:solidFill>
                <a:srgbClr val="C00000"/>
              </a:solidFill>
              <a:latin typeface="Century Gothic" pitchFamily="34" charset="0"/>
            </a:endParaRPr>
          </a:p>
          <a:p>
            <a:r>
              <a:rPr lang="en-US" b="1" dirty="0">
                <a:latin typeface="Century Gothic" pitchFamily="34" charset="0"/>
              </a:rPr>
              <a:t>IAE: Geneviève </a:t>
            </a:r>
            <a:r>
              <a:rPr lang="en-US" b="1" dirty="0" err="1">
                <a:latin typeface="Century Gothic" pitchFamily="34" charset="0"/>
              </a:rPr>
              <a:t>Tabaret</a:t>
            </a:r>
            <a:r>
              <a:rPr lang="en-US" b="1" dirty="0">
                <a:latin typeface="Century Gothic" pitchFamily="34" charset="0"/>
              </a:rPr>
              <a:t> </a:t>
            </a:r>
            <a:r>
              <a:rPr lang="en-US" sz="1400" dirty="0">
                <a:solidFill>
                  <a:srgbClr val="C00000"/>
                </a:solidFill>
                <a:latin typeface="Century Gothic" pitchFamily="34" charset="0"/>
              </a:rPr>
              <a:t>– </a:t>
            </a:r>
            <a:r>
              <a:rPr lang="en-US" sz="1400" dirty="0" smtClean="0">
                <a:solidFill>
                  <a:srgbClr val="C00000"/>
                </a:solidFill>
                <a:latin typeface="Century Gothic" pitchFamily="34" charset="0"/>
                <a:hlinkClick r:id="rId5"/>
              </a:rPr>
              <a:t>genevieve.tabaret@univ-lyon3.fr</a:t>
            </a:r>
            <a:endParaRPr lang="en-US" sz="1400" dirty="0" smtClean="0">
              <a:solidFill>
                <a:srgbClr val="C00000"/>
              </a:solidFill>
              <a:latin typeface="Century Gothic" pitchFamily="34" charset="0"/>
            </a:endParaRPr>
          </a:p>
          <a:p>
            <a:r>
              <a:rPr lang="zh-CN" altLang="fr-FR" b="1" dirty="0" smtClean="0">
                <a:latin typeface="Century Gothic" pitchFamily="34" charset="0"/>
              </a:rPr>
              <a:t>管理学院</a:t>
            </a:r>
            <a:endParaRPr lang="fr-FR" altLang="zh-CN" b="1" dirty="0" smtClean="0">
              <a:latin typeface="Century Gothic" pitchFamily="34" charset="0"/>
            </a:endParaRPr>
          </a:p>
          <a:p>
            <a:endParaRPr lang="en-US" sz="1400" dirty="0">
              <a:solidFill>
                <a:srgbClr val="C00000"/>
              </a:solidFill>
              <a:latin typeface="Century Gothic" pitchFamily="34" charset="0"/>
            </a:endParaRPr>
          </a:p>
          <a:p>
            <a:r>
              <a:rPr lang="en-US" b="1" dirty="0" smtClean="0">
                <a:latin typeface="Century Gothic" pitchFamily="34" charset="0"/>
              </a:rPr>
              <a:t>For </a:t>
            </a:r>
            <a:r>
              <a:rPr lang="en-US" b="1" dirty="0">
                <a:latin typeface="Century Gothic" pitchFamily="34" charset="0"/>
              </a:rPr>
              <a:t>the Faculty of Philosophy and Letters, please contact directly the secretary’s office of the faculty</a:t>
            </a:r>
            <a:r>
              <a:rPr lang="en-US" b="1" dirty="0" smtClean="0">
                <a:latin typeface="Century Gothic" pitchFamily="34" charset="0"/>
              </a:rPr>
              <a:t>.</a:t>
            </a:r>
          </a:p>
          <a:p>
            <a:r>
              <a:rPr lang="zh-CN" altLang="fr-FR" b="1" dirty="0" smtClean="0">
                <a:latin typeface="Century Gothic" pitchFamily="34" charset="0"/>
              </a:rPr>
              <a:t>文学学院和哲学学院请直接和秘书处联系</a:t>
            </a:r>
            <a:endParaRPr lang="en-US" b="1" dirty="0">
              <a:latin typeface="Century Gothic" pitchFamily="34" charset="0"/>
            </a:endParaRPr>
          </a:p>
        </p:txBody>
      </p:sp>
      <p:sp>
        <p:nvSpPr>
          <p:cNvPr id="8" name="ZoneTexte 7"/>
          <p:cNvSpPr txBox="1"/>
          <p:nvPr/>
        </p:nvSpPr>
        <p:spPr>
          <a:xfrm>
            <a:off x="413792" y="1168296"/>
            <a:ext cx="8460432" cy="492443"/>
          </a:xfrm>
          <a:prstGeom prst="rect">
            <a:avLst/>
          </a:prstGeom>
          <a:noFill/>
        </p:spPr>
        <p:txBody>
          <a:bodyPr wrap="square" rtlCol="0">
            <a:spAutoFit/>
          </a:bodyPr>
          <a:lstStyle/>
          <a:p>
            <a:r>
              <a:rPr lang="zh-CN" altLang="fr-FR" sz="2600" b="1" cap="all" dirty="0">
                <a:solidFill>
                  <a:srgbClr val="009897"/>
                </a:solidFill>
                <a:latin typeface="Century Gothic" pitchFamily="34" charset="0"/>
              </a:rPr>
              <a:t>里昂</a:t>
            </a:r>
            <a:r>
              <a:rPr lang="fr-FR" altLang="zh-CN" sz="2600" b="1" cap="all" dirty="0">
                <a:solidFill>
                  <a:srgbClr val="009897"/>
                </a:solidFill>
                <a:latin typeface="Century Gothic" pitchFamily="34" charset="0"/>
              </a:rPr>
              <a:t>3</a:t>
            </a:r>
            <a:r>
              <a:rPr lang="zh-CN" altLang="fr-FR" sz="2600" b="1" cap="all" dirty="0">
                <a:solidFill>
                  <a:srgbClr val="009897"/>
                </a:solidFill>
                <a:latin typeface="Century Gothic" pitchFamily="34" charset="0"/>
              </a:rPr>
              <a:t>大交流学习项目</a:t>
            </a:r>
            <a:r>
              <a:rPr lang="fr-FR" altLang="zh-CN" sz="2600" b="1" cap="all" dirty="0">
                <a:solidFill>
                  <a:srgbClr val="009897"/>
                </a:solidFill>
                <a:latin typeface="Century Gothic" pitchFamily="34" charset="0"/>
              </a:rPr>
              <a:t>: DEUF </a:t>
            </a:r>
            <a:r>
              <a:rPr lang="zh-CN" altLang="fr-FR" sz="2600" b="1" cap="all" dirty="0" smtClean="0">
                <a:solidFill>
                  <a:srgbClr val="009897"/>
                </a:solidFill>
                <a:latin typeface="Century Gothic" pitchFamily="34" charset="0"/>
              </a:rPr>
              <a:t>项目</a:t>
            </a:r>
            <a:endParaRPr lang="zh-CN" altLang="fr-FR" sz="2600" b="1" cap="all" dirty="0">
              <a:solidFill>
                <a:srgbClr val="009897"/>
              </a:solidFill>
              <a:latin typeface="Century Gothic" pitchFamily="34" charset="0"/>
            </a:endParaRPr>
          </a:p>
        </p:txBody>
      </p:sp>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spTree>
    <p:extLst>
      <p:ext uri="{BB962C8B-B14F-4D97-AF65-F5344CB8AC3E}">
        <p14:creationId xmlns:p14="http://schemas.microsoft.com/office/powerpoint/2010/main" val="375317404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79344"/>
            <a:ext cx="9144000" cy="678656"/>
          </a:xfrm>
          <a:prstGeom prst="rect">
            <a:avLst/>
          </a:prstGeom>
        </p:spPr>
      </p:pic>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sp>
        <p:nvSpPr>
          <p:cNvPr id="11" name="ZoneTexte 1"/>
          <p:cNvSpPr txBox="1">
            <a:spLocks noChangeArrowheads="1"/>
          </p:cNvSpPr>
          <p:nvPr/>
        </p:nvSpPr>
        <p:spPr bwMode="auto">
          <a:xfrm>
            <a:off x="453422" y="1208807"/>
            <a:ext cx="7718978" cy="4847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zh-CN" altLang="fr-FR" sz="2800" b="1" cap="all" dirty="0">
                <a:solidFill>
                  <a:srgbClr val="089491"/>
                </a:solidFill>
                <a:latin typeface="26"/>
              </a:rPr>
              <a:t>里昂</a:t>
            </a:r>
            <a:r>
              <a:rPr lang="fr-FR" altLang="zh-CN" sz="2800" b="1" cap="all" dirty="0">
                <a:solidFill>
                  <a:srgbClr val="089491"/>
                </a:solidFill>
                <a:latin typeface="26"/>
              </a:rPr>
              <a:t>3</a:t>
            </a:r>
            <a:r>
              <a:rPr lang="zh-CN" altLang="fr-FR" sz="2800" b="1" cap="all" dirty="0">
                <a:solidFill>
                  <a:srgbClr val="089491"/>
                </a:solidFill>
                <a:latin typeface="26"/>
              </a:rPr>
              <a:t>大交流学习项目</a:t>
            </a:r>
            <a:r>
              <a:rPr lang="fr-FR" altLang="zh-CN" sz="2800" b="1" cap="all" dirty="0">
                <a:solidFill>
                  <a:srgbClr val="089491"/>
                </a:solidFill>
                <a:latin typeface="26"/>
              </a:rPr>
              <a:t>: DEUF </a:t>
            </a:r>
            <a:r>
              <a:rPr lang="zh-CN" altLang="fr-FR" sz="2800" b="1" cap="all" dirty="0" smtClean="0">
                <a:solidFill>
                  <a:srgbClr val="089491"/>
                </a:solidFill>
                <a:latin typeface="26"/>
              </a:rPr>
              <a:t>项</a:t>
            </a:r>
            <a:r>
              <a:rPr lang="zh-CN" altLang="fr-FR" sz="2800" b="1" cap="all" dirty="0">
                <a:solidFill>
                  <a:srgbClr val="089491"/>
                </a:solidFill>
                <a:latin typeface="26"/>
              </a:rPr>
              <a:t>目</a:t>
            </a:r>
          </a:p>
          <a:p>
            <a:pPr eaLnBrk="1" hangingPunct="1">
              <a:spcBef>
                <a:spcPct val="0"/>
              </a:spcBef>
              <a:buFontTx/>
              <a:buNone/>
            </a:pPr>
            <a:endParaRPr lang="fr-FR" altLang="fr-FR" sz="900" cap="all" dirty="0" smtClean="0">
              <a:solidFill>
                <a:srgbClr val="089491"/>
              </a:solidFill>
              <a:latin typeface="Century Gothic" pitchFamily="34" charset="0"/>
            </a:endParaRPr>
          </a:p>
          <a:p>
            <a:pPr algn="just" eaLnBrk="1" hangingPunct="1">
              <a:lnSpc>
                <a:spcPct val="150000"/>
              </a:lnSpc>
              <a:spcBef>
                <a:spcPct val="0"/>
              </a:spcBef>
              <a:buFontTx/>
              <a:buNone/>
            </a:pPr>
            <a:r>
              <a:rPr lang="zh-CN" altLang="fr-FR" sz="1600" b="1" dirty="0">
                <a:latin typeface="Century Gothic" pitchFamily="34" charset="0"/>
              </a:rPr>
              <a:t>学习期限</a:t>
            </a:r>
          </a:p>
          <a:p>
            <a:pPr algn="just" eaLnBrk="1" hangingPunct="1">
              <a:lnSpc>
                <a:spcPct val="150000"/>
              </a:lnSpc>
              <a:spcBef>
                <a:spcPct val="0"/>
              </a:spcBef>
              <a:buFontTx/>
              <a:buNone/>
            </a:pPr>
            <a:r>
              <a:rPr lang="fr-FR" altLang="zh-CN" sz="1600" b="1" dirty="0">
                <a:solidFill>
                  <a:srgbClr val="444444"/>
                </a:solidFill>
                <a:latin typeface="Century Gothic" pitchFamily="34" charset="0"/>
              </a:rPr>
              <a:t>DEUF</a:t>
            </a:r>
            <a:r>
              <a:rPr lang="zh-CN" altLang="fr-FR" sz="1600" b="1" dirty="0">
                <a:solidFill>
                  <a:srgbClr val="444444"/>
                </a:solidFill>
                <a:latin typeface="Century Gothic" pitchFamily="34" charset="0"/>
              </a:rPr>
              <a:t>教育项目的学习在每年</a:t>
            </a:r>
            <a:r>
              <a:rPr lang="fr-FR" altLang="zh-CN" sz="1600" b="1" dirty="0">
                <a:solidFill>
                  <a:srgbClr val="444444"/>
                </a:solidFill>
                <a:latin typeface="Century Gothic" pitchFamily="34" charset="0"/>
              </a:rPr>
              <a:t>9</a:t>
            </a:r>
            <a:r>
              <a:rPr lang="zh-CN" altLang="fr-FR" sz="1600" b="1" dirty="0">
                <a:solidFill>
                  <a:srgbClr val="444444"/>
                </a:solidFill>
                <a:latin typeface="Century Gothic" pitchFamily="34" charset="0"/>
              </a:rPr>
              <a:t>月开学至来年</a:t>
            </a:r>
            <a:r>
              <a:rPr lang="fr-FR" altLang="zh-CN" sz="1600" b="1" dirty="0">
                <a:solidFill>
                  <a:srgbClr val="444444"/>
                </a:solidFill>
                <a:latin typeface="Century Gothic" pitchFamily="34" charset="0"/>
              </a:rPr>
              <a:t>7</a:t>
            </a:r>
            <a:r>
              <a:rPr lang="zh-CN" altLang="fr-FR" sz="1600" b="1" dirty="0" smtClean="0">
                <a:solidFill>
                  <a:srgbClr val="444444"/>
                </a:solidFill>
                <a:latin typeface="Century Gothic" pitchFamily="34" charset="0"/>
              </a:rPr>
              <a:t>月中学</a:t>
            </a:r>
            <a:r>
              <a:rPr lang="zh-CN" altLang="fr-FR" sz="1600" b="1" dirty="0">
                <a:solidFill>
                  <a:srgbClr val="444444"/>
                </a:solidFill>
                <a:latin typeface="Century Gothic" pitchFamily="34" charset="0"/>
              </a:rPr>
              <a:t>年结束，它的教学安排根据每个学院以及专业的不同而不同</a:t>
            </a:r>
            <a:r>
              <a:rPr lang="zh-CN" altLang="fr-FR" sz="1600" b="1" dirty="0" smtClean="0">
                <a:solidFill>
                  <a:srgbClr val="444444"/>
                </a:solidFill>
                <a:latin typeface="Century Gothic" pitchFamily="34" charset="0"/>
              </a:rPr>
              <a:t>。学习期限可以是</a:t>
            </a:r>
            <a:r>
              <a:rPr lang="fr-FR" altLang="zh-CN" sz="1600" b="1" dirty="0">
                <a:solidFill>
                  <a:srgbClr val="444444"/>
                </a:solidFill>
                <a:latin typeface="Century Gothic" pitchFamily="34" charset="0"/>
              </a:rPr>
              <a:t>1</a:t>
            </a:r>
            <a:r>
              <a:rPr lang="zh-CN" altLang="fr-FR" sz="1600" b="1" dirty="0" smtClean="0">
                <a:solidFill>
                  <a:srgbClr val="444444"/>
                </a:solidFill>
                <a:latin typeface="Century Gothic" pitchFamily="34" charset="0"/>
              </a:rPr>
              <a:t>学</a:t>
            </a:r>
            <a:r>
              <a:rPr lang="zh-CN" altLang="fr-FR" sz="1600" b="1" dirty="0">
                <a:solidFill>
                  <a:srgbClr val="444444"/>
                </a:solidFill>
                <a:latin typeface="Century Gothic" pitchFamily="34" charset="0"/>
              </a:rPr>
              <a:t>期</a:t>
            </a:r>
            <a:r>
              <a:rPr lang="zh-CN" altLang="fr-FR" sz="1600" b="1" dirty="0" smtClean="0">
                <a:solidFill>
                  <a:srgbClr val="444444"/>
                </a:solidFill>
                <a:latin typeface="Century Gothic" pitchFamily="34" charset="0"/>
              </a:rPr>
              <a:t>或</a:t>
            </a:r>
            <a:r>
              <a:rPr lang="fr-FR" altLang="zh-CN" sz="1600" b="1" dirty="0">
                <a:solidFill>
                  <a:srgbClr val="444444"/>
                </a:solidFill>
                <a:latin typeface="Century Gothic" pitchFamily="34" charset="0"/>
              </a:rPr>
              <a:t>1</a:t>
            </a:r>
            <a:r>
              <a:rPr lang="zh-CN" altLang="fr-FR" sz="1600" b="1" dirty="0">
                <a:solidFill>
                  <a:srgbClr val="444444"/>
                </a:solidFill>
                <a:latin typeface="Century Gothic" pitchFamily="34" charset="0"/>
              </a:rPr>
              <a:t>学年。</a:t>
            </a:r>
          </a:p>
          <a:p>
            <a:pPr algn="just" eaLnBrk="1" hangingPunct="1">
              <a:lnSpc>
                <a:spcPct val="150000"/>
              </a:lnSpc>
              <a:spcBef>
                <a:spcPct val="0"/>
              </a:spcBef>
              <a:buFontTx/>
              <a:buNone/>
            </a:pPr>
            <a:r>
              <a:rPr lang="zh-CN" altLang="fr-FR" sz="1600" b="1" dirty="0">
                <a:solidFill>
                  <a:srgbClr val="444444"/>
                </a:solidFill>
                <a:latin typeface="Century Gothic" pitchFamily="34" charset="0"/>
              </a:rPr>
              <a:t>由于</a:t>
            </a:r>
            <a:r>
              <a:rPr lang="fr-FR" altLang="zh-CN" sz="1600" b="1" dirty="0">
                <a:solidFill>
                  <a:srgbClr val="444444"/>
                </a:solidFill>
                <a:latin typeface="Century Gothic" pitchFamily="34" charset="0"/>
              </a:rPr>
              <a:t>DEUF</a:t>
            </a:r>
            <a:r>
              <a:rPr lang="zh-CN" altLang="fr-FR" sz="1600" b="1" dirty="0">
                <a:solidFill>
                  <a:srgbClr val="444444"/>
                </a:solidFill>
                <a:latin typeface="Century Gothic" pitchFamily="34" charset="0"/>
              </a:rPr>
              <a:t>项目学生的行政管理属于国际关系部，但是教育课程分属于不同的学院，所以对选择</a:t>
            </a:r>
            <a:r>
              <a:rPr lang="fr-FR" altLang="zh-CN" sz="1600" b="1" dirty="0">
                <a:solidFill>
                  <a:srgbClr val="444444"/>
                </a:solidFill>
                <a:latin typeface="Century Gothic" pitchFamily="34" charset="0"/>
              </a:rPr>
              <a:t>DEUF</a:t>
            </a:r>
            <a:r>
              <a:rPr lang="zh-CN" altLang="fr-FR" sz="1600" b="1" dirty="0">
                <a:solidFill>
                  <a:srgbClr val="444444"/>
                </a:solidFill>
                <a:latin typeface="Century Gothic" pitchFamily="34" charset="0"/>
              </a:rPr>
              <a:t>项目的学生来说，要有一段时间来适应法国的教学制度和学校、学院的日常管理制度。</a:t>
            </a:r>
          </a:p>
          <a:p>
            <a:pPr algn="just" eaLnBrk="1" hangingPunct="1">
              <a:spcBef>
                <a:spcPct val="0"/>
              </a:spcBef>
              <a:buFontTx/>
              <a:buNone/>
            </a:pPr>
            <a:endParaRPr lang="fr-FR" altLang="zh-CN" sz="800" b="1" dirty="0" smtClean="0">
              <a:latin typeface="Century Gothic" pitchFamily="34" charset="0"/>
            </a:endParaRPr>
          </a:p>
          <a:p>
            <a:pPr algn="just" eaLnBrk="1" hangingPunct="1">
              <a:spcBef>
                <a:spcPct val="0"/>
              </a:spcBef>
              <a:buFontTx/>
              <a:buNone/>
            </a:pPr>
            <a:r>
              <a:rPr lang="zh-CN" altLang="fr-FR" sz="1600" b="1" dirty="0" smtClean="0">
                <a:latin typeface="Century Gothic" pitchFamily="34" charset="0"/>
              </a:rPr>
              <a:t>学</a:t>
            </a:r>
            <a:r>
              <a:rPr lang="zh-CN" altLang="fr-FR" sz="1600" b="1" dirty="0">
                <a:latin typeface="Century Gothic" pitchFamily="34" charset="0"/>
              </a:rPr>
              <a:t>分</a:t>
            </a:r>
            <a:r>
              <a:rPr lang="zh-CN" altLang="fr-FR" sz="1600" b="1" dirty="0" smtClean="0">
                <a:latin typeface="Century Gothic" pitchFamily="34" charset="0"/>
              </a:rPr>
              <a:t>和证书</a:t>
            </a:r>
            <a:endParaRPr lang="zh-CN" altLang="fr-FR" sz="1600" b="1" dirty="0">
              <a:latin typeface="Century Gothic" pitchFamily="34" charset="0"/>
            </a:endParaRPr>
          </a:p>
          <a:p>
            <a:pPr algn="just" eaLnBrk="1" hangingPunct="1">
              <a:lnSpc>
                <a:spcPct val="150000"/>
              </a:lnSpc>
              <a:spcBef>
                <a:spcPct val="0"/>
              </a:spcBef>
              <a:buFontTx/>
              <a:buNone/>
            </a:pPr>
            <a:r>
              <a:rPr lang="zh-CN" altLang="fr-FR" sz="1600" b="1" dirty="0">
                <a:solidFill>
                  <a:srgbClr val="444444"/>
                </a:solidFill>
                <a:latin typeface="Century Gothic" pitchFamily="34" charset="0"/>
              </a:rPr>
              <a:t>与</a:t>
            </a:r>
            <a:r>
              <a:rPr lang="fr-FR" altLang="zh-CN" sz="1600" b="1" dirty="0">
                <a:solidFill>
                  <a:srgbClr val="444444"/>
                </a:solidFill>
                <a:latin typeface="Century Gothic" pitchFamily="34" charset="0"/>
              </a:rPr>
              <a:t>SELF</a:t>
            </a:r>
            <a:r>
              <a:rPr lang="zh-CN" altLang="fr-FR" sz="1600" b="1" dirty="0">
                <a:solidFill>
                  <a:srgbClr val="444444"/>
                </a:solidFill>
                <a:latin typeface="Century Gothic" pitchFamily="34" charset="0"/>
              </a:rPr>
              <a:t>课程不同的是，</a:t>
            </a:r>
            <a:r>
              <a:rPr lang="fr-FR" altLang="zh-CN" sz="1600" b="1" dirty="0" smtClean="0">
                <a:solidFill>
                  <a:srgbClr val="444444"/>
                </a:solidFill>
                <a:latin typeface="Century Gothic" pitchFamily="34" charset="0"/>
              </a:rPr>
              <a:t>DEUF</a:t>
            </a:r>
            <a:r>
              <a:rPr lang="zh-CN" altLang="fr-FR" sz="1600" b="1" dirty="0" smtClean="0">
                <a:solidFill>
                  <a:srgbClr val="444444"/>
                </a:solidFill>
                <a:latin typeface="Century Gothic" pitchFamily="34" charset="0"/>
              </a:rPr>
              <a:t>项目课</a:t>
            </a:r>
            <a:r>
              <a:rPr lang="zh-CN" altLang="fr-FR" sz="1600" b="1" dirty="0">
                <a:solidFill>
                  <a:srgbClr val="444444"/>
                </a:solidFill>
                <a:latin typeface="Century Gothic" pitchFamily="34" charset="0"/>
              </a:rPr>
              <a:t>程涉及到</a:t>
            </a:r>
            <a:r>
              <a:rPr lang="fr-FR" altLang="zh-CN" sz="1600" b="1" dirty="0">
                <a:solidFill>
                  <a:srgbClr val="444444"/>
                </a:solidFill>
                <a:latin typeface="Century Gothic" pitchFamily="34" charset="0"/>
              </a:rPr>
              <a:t>CM</a:t>
            </a:r>
            <a:r>
              <a:rPr lang="zh-CN" altLang="fr-FR" sz="1600" b="1" dirty="0">
                <a:solidFill>
                  <a:srgbClr val="444444"/>
                </a:solidFill>
                <a:latin typeface="Century Gothic" pitchFamily="34" charset="0"/>
              </a:rPr>
              <a:t>课和</a:t>
            </a:r>
            <a:r>
              <a:rPr lang="fr-FR" altLang="zh-CN" sz="1600" b="1" dirty="0">
                <a:solidFill>
                  <a:srgbClr val="444444"/>
                </a:solidFill>
                <a:latin typeface="Century Gothic" pitchFamily="34" charset="0"/>
              </a:rPr>
              <a:t>TD</a:t>
            </a:r>
            <a:r>
              <a:rPr lang="zh-CN" altLang="fr-FR" sz="1600" b="1" dirty="0">
                <a:solidFill>
                  <a:srgbClr val="444444"/>
                </a:solidFill>
                <a:latin typeface="Century Gothic" pitchFamily="34" charset="0"/>
              </a:rPr>
              <a:t>课，学分也根据所选课程的不同而有所改变。原则是</a:t>
            </a:r>
            <a:r>
              <a:rPr lang="fr-FR" altLang="zh-CN" sz="1600" b="1" dirty="0">
                <a:solidFill>
                  <a:srgbClr val="444444"/>
                </a:solidFill>
                <a:latin typeface="Century Gothic" pitchFamily="34" charset="0"/>
              </a:rPr>
              <a:t>: </a:t>
            </a:r>
            <a:r>
              <a:rPr lang="zh-CN" altLang="fr-FR" sz="1600" b="1" dirty="0">
                <a:solidFill>
                  <a:srgbClr val="444444"/>
                </a:solidFill>
                <a:latin typeface="Century Gothic" pitchFamily="34" charset="0"/>
              </a:rPr>
              <a:t>如果学生想要得到</a:t>
            </a:r>
            <a:r>
              <a:rPr lang="fr-FR" altLang="zh-CN" sz="1600" b="1" dirty="0" smtClean="0">
                <a:solidFill>
                  <a:srgbClr val="444444"/>
                </a:solidFill>
                <a:latin typeface="Century Gothic" pitchFamily="34" charset="0"/>
              </a:rPr>
              <a:t>DEUF</a:t>
            </a:r>
            <a:r>
              <a:rPr lang="zh-CN" altLang="fr-FR" sz="1600" b="1" dirty="0" smtClean="0">
                <a:solidFill>
                  <a:srgbClr val="444444"/>
                </a:solidFill>
                <a:latin typeface="Century Gothic" pitchFamily="34" charset="0"/>
              </a:rPr>
              <a:t>项目证明的</a:t>
            </a:r>
            <a:r>
              <a:rPr lang="zh-CN" altLang="fr-FR" sz="1600" b="1" dirty="0">
                <a:solidFill>
                  <a:srgbClr val="444444"/>
                </a:solidFill>
                <a:latin typeface="Century Gothic" pitchFamily="34" charset="0"/>
              </a:rPr>
              <a:t>话，在为期</a:t>
            </a:r>
            <a:r>
              <a:rPr lang="fr-FR" altLang="zh-CN" sz="1600" b="1" dirty="0">
                <a:solidFill>
                  <a:srgbClr val="444444"/>
                </a:solidFill>
                <a:latin typeface="Century Gothic" pitchFamily="34" charset="0"/>
              </a:rPr>
              <a:t>1</a:t>
            </a:r>
            <a:r>
              <a:rPr lang="zh-CN" altLang="fr-FR" sz="1600" b="1" dirty="0">
                <a:solidFill>
                  <a:srgbClr val="444444"/>
                </a:solidFill>
                <a:latin typeface="Century Gothic" pitchFamily="34" charset="0"/>
              </a:rPr>
              <a:t>学</a:t>
            </a:r>
            <a:r>
              <a:rPr lang="zh-CN" altLang="fr-FR" sz="1600" b="1" dirty="0" smtClean="0">
                <a:solidFill>
                  <a:srgbClr val="444444"/>
                </a:solidFill>
                <a:latin typeface="Century Gothic" pitchFamily="34" charset="0"/>
              </a:rPr>
              <a:t>年或</a:t>
            </a:r>
            <a:r>
              <a:rPr lang="fr-FR" altLang="zh-CN" sz="1600" b="1" dirty="0" smtClean="0">
                <a:solidFill>
                  <a:srgbClr val="444444"/>
                </a:solidFill>
                <a:latin typeface="Century Gothic" pitchFamily="34" charset="0"/>
              </a:rPr>
              <a:t>1</a:t>
            </a:r>
            <a:r>
              <a:rPr lang="zh-CN" altLang="fr-FR" sz="1600" b="1" dirty="0" smtClean="0">
                <a:solidFill>
                  <a:srgbClr val="444444"/>
                </a:solidFill>
                <a:latin typeface="Century Gothic" pitchFamily="34" charset="0"/>
              </a:rPr>
              <a:t>学期学</a:t>
            </a:r>
            <a:r>
              <a:rPr lang="zh-CN" altLang="fr-FR" sz="1600" b="1" dirty="0">
                <a:solidFill>
                  <a:srgbClr val="444444"/>
                </a:solidFill>
                <a:latin typeface="Century Gothic" pitchFamily="34" charset="0"/>
              </a:rPr>
              <a:t>习后，必须通过考试至少累计</a:t>
            </a:r>
            <a:r>
              <a:rPr lang="fr-FR" altLang="zh-CN" sz="1600" b="1" dirty="0">
                <a:solidFill>
                  <a:srgbClr val="444444"/>
                </a:solidFill>
                <a:latin typeface="Century Gothic" pitchFamily="34" charset="0"/>
              </a:rPr>
              <a:t>52</a:t>
            </a:r>
            <a:r>
              <a:rPr lang="zh-CN" altLang="fr-FR" sz="1600" b="1" dirty="0">
                <a:solidFill>
                  <a:srgbClr val="444444"/>
                </a:solidFill>
                <a:latin typeface="Century Gothic" pitchFamily="34" charset="0"/>
              </a:rPr>
              <a:t>个学</a:t>
            </a:r>
            <a:r>
              <a:rPr lang="zh-CN" altLang="fr-FR" sz="1600" b="1" dirty="0" smtClean="0">
                <a:solidFill>
                  <a:srgbClr val="444444"/>
                </a:solidFill>
                <a:latin typeface="Century Gothic" pitchFamily="34" charset="0"/>
              </a:rPr>
              <a:t>分或</a:t>
            </a:r>
            <a:r>
              <a:rPr lang="fr-FR" altLang="zh-CN" sz="1600" b="1" dirty="0" smtClean="0">
                <a:solidFill>
                  <a:srgbClr val="444444"/>
                </a:solidFill>
                <a:latin typeface="Century Gothic" pitchFamily="34" charset="0"/>
              </a:rPr>
              <a:t>26</a:t>
            </a:r>
            <a:r>
              <a:rPr lang="zh-CN" altLang="fr-FR" sz="1600" b="1" dirty="0">
                <a:solidFill>
                  <a:srgbClr val="444444"/>
                </a:solidFill>
                <a:latin typeface="Century Gothic" pitchFamily="34" charset="0"/>
              </a:rPr>
              <a:t>个学分</a:t>
            </a:r>
            <a:r>
              <a:rPr lang="zh-CN" altLang="fr-FR" sz="1600" b="1" dirty="0" smtClean="0">
                <a:solidFill>
                  <a:srgbClr val="444444"/>
                </a:solidFill>
                <a:latin typeface="Century Gothic" pitchFamily="34" charset="0"/>
              </a:rPr>
              <a:t>。</a:t>
            </a:r>
            <a:endParaRPr lang="fr-FR" altLang="zh-CN" sz="1600" b="1" dirty="0" smtClean="0">
              <a:solidFill>
                <a:srgbClr val="444444"/>
              </a:solidFill>
              <a:latin typeface="Century Gothic" pitchFamily="34" charset="0"/>
            </a:endParaRPr>
          </a:p>
          <a:p>
            <a:pPr algn="just" eaLnBrk="1" hangingPunct="1">
              <a:lnSpc>
                <a:spcPct val="150000"/>
              </a:lnSpc>
              <a:spcBef>
                <a:spcPct val="0"/>
              </a:spcBef>
              <a:buFontTx/>
              <a:buNone/>
            </a:pPr>
            <a:r>
              <a:rPr lang="zh-CN" altLang="fr-FR" sz="1600" b="1" dirty="0" smtClean="0">
                <a:solidFill>
                  <a:srgbClr val="444444"/>
                </a:solidFill>
                <a:latin typeface="Century Gothic" pitchFamily="34" charset="0"/>
              </a:rPr>
              <a:t>请仔细阅读</a:t>
            </a:r>
            <a:r>
              <a:rPr lang="fr-FR" altLang="zh-CN" sz="1600" b="1" dirty="0">
                <a:solidFill>
                  <a:srgbClr val="444444"/>
                </a:solidFill>
                <a:latin typeface="Century Gothic" pitchFamily="34" charset="0"/>
              </a:rPr>
              <a:t>DEUF </a:t>
            </a:r>
            <a:r>
              <a:rPr lang="zh-CN" altLang="fr-FR" sz="1600" b="1" dirty="0" smtClean="0">
                <a:solidFill>
                  <a:srgbClr val="444444"/>
                </a:solidFill>
                <a:latin typeface="Century Gothic" pitchFamily="34" charset="0"/>
              </a:rPr>
              <a:t>项目介绍</a:t>
            </a:r>
            <a:r>
              <a:rPr lang="fr-FR" altLang="zh-CN" sz="1600" b="1" dirty="0" smtClean="0">
                <a:solidFill>
                  <a:srgbClr val="444444"/>
                </a:solidFill>
                <a:latin typeface="Century Gothic" pitchFamily="34" charset="0"/>
              </a:rPr>
              <a:t>.</a:t>
            </a:r>
          </a:p>
        </p:txBody>
      </p:sp>
    </p:spTree>
    <p:extLst>
      <p:ext uri="{BB962C8B-B14F-4D97-AF65-F5344CB8AC3E}">
        <p14:creationId xmlns:p14="http://schemas.microsoft.com/office/powerpoint/2010/main" val="343416681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79344"/>
            <a:ext cx="9144000" cy="678656"/>
          </a:xfrm>
          <a:prstGeom prst="rect">
            <a:avLst/>
          </a:prstGeom>
        </p:spPr>
      </p:pic>
      <p:sp>
        <p:nvSpPr>
          <p:cNvPr id="7" name="ZoneTexte 12"/>
          <p:cNvSpPr txBox="1">
            <a:spLocks noChangeArrowheads="1"/>
          </p:cNvSpPr>
          <p:nvPr/>
        </p:nvSpPr>
        <p:spPr bwMode="auto">
          <a:xfrm>
            <a:off x="413792" y="1651102"/>
            <a:ext cx="7830616" cy="4847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50000"/>
              </a:lnSpc>
              <a:defRPr/>
            </a:pPr>
            <a:r>
              <a:rPr lang="zh-CN" altLang="fr-FR" sz="2600" b="1" cap="all" dirty="0" smtClean="0">
                <a:solidFill>
                  <a:srgbClr val="009897"/>
                </a:solidFill>
                <a:latin typeface="Century Gothic" pitchFamily="34" charset="0"/>
              </a:rPr>
              <a:t>成绩单和证书</a:t>
            </a:r>
            <a:r>
              <a:rPr lang="en-US" sz="2600" b="1" cap="all" dirty="0" smtClean="0">
                <a:solidFill>
                  <a:srgbClr val="009897"/>
                </a:solidFill>
                <a:latin typeface="Century Gothic" pitchFamily="34" charset="0"/>
              </a:rPr>
              <a:t> </a:t>
            </a:r>
          </a:p>
          <a:p>
            <a:pPr>
              <a:lnSpc>
                <a:spcPct val="150000"/>
              </a:lnSpc>
              <a:defRPr/>
            </a:pPr>
            <a:r>
              <a:rPr lang="zh-CN" altLang="fr-FR" sz="1600" b="1" dirty="0">
                <a:latin typeface="Century Gothic" pitchFamily="34" charset="0"/>
              </a:rPr>
              <a:t>成绩</a:t>
            </a:r>
            <a:r>
              <a:rPr lang="zh-CN" altLang="fr-FR" sz="1600" b="1" dirty="0" smtClean="0">
                <a:latin typeface="Century Gothic" pitchFamily="34" charset="0"/>
              </a:rPr>
              <a:t>单</a:t>
            </a:r>
            <a:endParaRPr lang="fr-FR" altLang="zh-CN" sz="1600" b="1" dirty="0" smtClean="0">
              <a:latin typeface="Century Gothic" pitchFamily="34" charset="0"/>
            </a:endParaRPr>
          </a:p>
          <a:p>
            <a:pPr>
              <a:lnSpc>
                <a:spcPct val="150000"/>
              </a:lnSpc>
              <a:defRPr/>
            </a:pPr>
            <a:r>
              <a:rPr lang="zh-CN" altLang="fr-FR" sz="1600" b="1" dirty="0">
                <a:solidFill>
                  <a:schemeClr val="tx1">
                    <a:lumMod val="75000"/>
                    <a:lumOff val="25000"/>
                  </a:schemeClr>
                </a:solidFill>
                <a:latin typeface="Century Gothic" pitchFamily="34" charset="0"/>
              </a:rPr>
              <a:t>在所有成绩齐</a:t>
            </a:r>
            <a:r>
              <a:rPr lang="zh-CN" altLang="fr-FR" sz="1600" b="1" dirty="0" smtClean="0">
                <a:solidFill>
                  <a:schemeClr val="tx1">
                    <a:lumMod val="75000"/>
                    <a:lumOff val="25000"/>
                  </a:schemeClr>
                </a:solidFill>
                <a:latin typeface="Century Gothic" pitchFamily="34" charset="0"/>
              </a:rPr>
              <a:t>全的情况下</a:t>
            </a:r>
            <a:r>
              <a:rPr lang="fr-FR" altLang="zh-CN" sz="1600" b="1" dirty="0" smtClean="0">
                <a:solidFill>
                  <a:schemeClr val="tx1">
                    <a:lumMod val="75000"/>
                    <a:lumOff val="25000"/>
                  </a:schemeClr>
                </a:solidFill>
                <a:latin typeface="Century Gothic" pitchFamily="34" charset="0"/>
              </a:rPr>
              <a:t>, </a:t>
            </a:r>
            <a:r>
              <a:rPr lang="zh-CN" altLang="fr-FR" sz="1600" b="1" dirty="0" smtClean="0">
                <a:solidFill>
                  <a:schemeClr val="tx1">
                    <a:lumMod val="75000"/>
                    <a:lumOff val="25000"/>
                  </a:schemeClr>
                </a:solidFill>
                <a:latin typeface="Century Gothic" pitchFamily="34" charset="0"/>
              </a:rPr>
              <a:t>可</a:t>
            </a:r>
            <a:r>
              <a:rPr lang="zh-CN" altLang="fr-FR" sz="1600" b="1" dirty="0">
                <a:solidFill>
                  <a:schemeClr val="tx1">
                    <a:lumMod val="75000"/>
                    <a:lumOff val="25000"/>
                  </a:schemeClr>
                </a:solidFill>
                <a:latin typeface="Century Gothic" pitchFamily="34" charset="0"/>
              </a:rPr>
              <a:t>以在学校的网站上下载成绩单</a:t>
            </a:r>
            <a:r>
              <a:rPr lang="fr-FR" altLang="zh-CN" sz="1600" b="1" dirty="0">
                <a:solidFill>
                  <a:schemeClr val="tx1">
                    <a:lumMod val="75000"/>
                    <a:lumOff val="25000"/>
                  </a:schemeClr>
                </a:solidFill>
                <a:latin typeface="Century Gothic" pitchFamily="34" charset="0"/>
              </a:rPr>
              <a:t>. </a:t>
            </a:r>
            <a:r>
              <a:rPr lang="zh-CN" altLang="fr-FR" sz="1600" b="1" dirty="0">
                <a:solidFill>
                  <a:schemeClr val="tx1">
                    <a:lumMod val="75000"/>
                    <a:lumOff val="25000"/>
                  </a:schemeClr>
                </a:solidFill>
                <a:latin typeface="Century Gothic" pitchFamily="34" charset="0"/>
              </a:rPr>
              <a:t>如果合作院校要求</a:t>
            </a:r>
            <a:r>
              <a:rPr lang="fr-FR" altLang="zh-CN" sz="1600" b="1" dirty="0">
                <a:solidFill>
                  <a:schemeClr val="tx1">
                    <a:lumMod val="75000"/>
                    <a:lumOff val="25000"/>
                  </a:schemeClr>
                </a:solidFill>
                <a:latin typeface="Century Gothic" pitchFamily="34" charset="0"/>
              </a:rPr>
              <a:t>, </a:t>
            </a:r>
            <a:r>
              <a:rPr lang="zh-CN" altLang="fr-FR" sz="1600" b="1" dirty="0">
                <a:solidFill>
                  <a:schemeClr val="tx1">
                    <a:lumMod val="75000"/>
                    <a:lumOff val="25000"/>
                  </a:schemeClr>
                </a:solidFill>
                <a:latin typeface="Century Gothic" pitchFamily="34" charset="0"/>
              </a:rPr>
              <a:t>成绩单也会邮寄到各位学生的母</a:t>
            </a:r>
            <a:r>
              <a:rPr lang="zh-CN" altLang="fr-FR" sz="1600" b="1" dirty="0" smtClean="0">
                <a:solidFill>
                  <a:schemeClr val="tx1">
                    <a:lumMod val="75000"/>
                    <a:lumOff val="25000"/>
                  </a:schemeClr>
                </a:solidFill>
                <a:latin typeface="Century Gothic" pitchFamily="34" charset="0"/>
              </a:rPr>
              <a:t>校</a:t>
            </a:r>
            <a:r>
              <a:rPr lang="fr-FR" altLang="zh-CN" sz="1600" b="1" dirty="0" smtClean="0">
                <a:solidFill>
                  <a:schemeClr val="tx1">
                    <a:lumMod val="75000"/>
                    <a:lumOff val="25000"/>
                  </a:schemeClr>
                </a:solidFill>
                <a:latin typeface="Century Gothic" pitchFamily="34" charset="0"/>
              </a:rPr>
              <a:t>.</a:t>
            </a:r>
          </a:p>
          <a:p>
            <a:pPr>
              <a:lnSpc>
                <a:spcPct val="150000"/>
              </a:lnSpc>
              <a:defRPr/>
            </a:pPr>
            <a:r>
              <a:rPr lang="zh-CN" altLang="fr-FR" sz="1600" b="1" dirty="0" smtClean="0">
                <a:latin typeface="Century Gothic" pitchFamily="34" charset="0"/>
              </a:rPr>
              <a:t>证书</a:t>
            </a:r>
            <a:endParaRPr lang="fr-FR" altLang="zh-CN" sz="1600" b="1" dirty="0" smtClean="0">
              <a:latin typeface="Century Gothic" pitchFamily="34" charset="0"/>
            </a:endParaRPr>
          </a:p>
          <a:p>
            <a:pPr>
              <a:lnSpc>
                <a:spcPct val="150000"/>
              </a:lnSpc>
              <a:defRPr/>
            </a:pPr>
            <a:r>
              <a:rPr lang="zh-CN" altLang="fr-FR" sz="1600" b="1" dirty="0">
                <a:solidFill>
                  <a:schemeClr val="tx1">
                    <a:lumMod val="75000"/>
                    <a:lumOff val="25000"/>
                  </a:schemeClr>
                </a:solidFill>
                <a:latin typeface="Century Gothic" pitchFamily="34" charset="0"/>
              </a:rPr>
              <a:t>证</a:t>
            </a:r>
            <a:r>
              <a:rPr lang="zh-CN" altLang="fr-FR" sz="1600" b="1" dirty="0" smtClean="0">
                <a:solidFill>
                  <a:schemeClr val="tx1">
                    <a:lumMod val="75000"/>
                    <a:lumOff val="25000"/>
                  </a:schemeClr>
                </a:solidFill>
                <a:latin typeface="Century Gothic" pitchFamily="34" charset="0"/>
              </a:rPr>
              <a:t>书的发放有一个审评的过程</a:t>
            </a:r>
            <a:r>
              <a:rPr lang="fr-FR" altLang="zh-CN" sz="1600" b="1" dirty="0" smtClean="0">
                <a:solidFill>
                  <a:schemeClr val="tx1">
                    <a:lumMod val="75000"/>
                    <a:lumOff val="25000"/>
                  </a:schemeClr>
                </a:solidFill>
                <a:latin typeface="Century Gothic" pitchFamily="34" charset="0"/>
              </a:rPr>
              <a:t>, </a:t>
            </a:r>
            <a:r>
              <a:rPr lang="zh-CN" altLang="fr-FR" sz="1600" b="1" dirty="0" smtClean="0">
                <a:solidFill>
                  <a:schemeClr val="tx1">
                    <a:lumMod val="75000"/>
                    <a:lumOff val="25000"/>
                  </a:schemeClr>
                </a:solidFill>
                <a:latin typeface="Century Gothic" pitchFamily="34" charset="0"/>
              </a:rPr>
              <a:t>从</a:t>
            </a:r>
            <a:r>
              <a:rPr lang="fr-FR" altLang="zh-CN" sz="1600" b="1" dirty="0">
                <a:solidFill>
                  <a:schemeClr val="tx1">
                    <a:lumMod val="75000"/>
                    <a:lumOff val="25000"/>
                  </a:schemeClr>
                </a:solidFill>
                <a:latin typeface="Century Gothic" pitchFamily="34" charset="0"/>
              </a:rPr>
              <a:t>15-16</a:t>
            </a:r>
            <a:r>
              <a:rPr lang="zh-CN" altLang="fr-FR" sz="1600" b="1" dirty="0">
                <a:solidFill>
                  <a:schemeClr val="tx1">
                    <a:lumMod val="75000"/>
                    <a:lumOff val="25000"/>
                  </a:schemeClr>
                </a:solidFill>
                <a:latin typeface="Century Gothic" pitchFamily="34" charset="0"/>
              </a:rPr>
              <a:t>大学年度开始</a:t>
            </a:r>
            <a:r>
              <a:rPr lang="fr-FR" altLang="zh-CN" sz="1600" b="1" dirty="0" smtClean="0">
                <a:solidFill>
                  <a:schemeClr val="tx1">
                    <a:lumMod val="75000"/>
                    <a:lumOff val="25000"/>
                  </a:schemeClr>
                </a:solidFill>
                <a:latin typeface="Century Gothic" pitchFamily="34" charset="0"/>
              </a:rPr>
              <a:t>DEUF </a:t>
            </a:r>
            <a:r>
              <a:rPr lang="zh-CN" altLang="fr-FR" sz="1600" b="1" dirty="0">
                <a:solidFill>
                  <a:schemeClr val="tx1">
                    <a:lumMod val="75000"/>
                    <a:lumOff val="25000"/>
                  </a:schemeClr>
                </a:solidFill>
                <a:latin typeface="Century Gothic" pitchFamily="34" charset="0"/>
              </a:rPr>
              <a:t>实行证明制度</a:t>
            </a:r>
            <a:r>
              <a:rPr lang="fr-FR" altLang="zh-CN" sz="1600" b="1" dirty="0">
                <a:solidFill>
                  <a:schemeClr val="tx1">
                    <a:lumMod val="75000"/>
                    <a:lumOff val="25000"/>
                  </a:schemeClr>
                </a:solidFill>
                <a:latin typeface="Century Gothic" pitchFamily="34" charset="0"/>
              </a:rPr>
              <a:t>, </a:t>
            </a:r>
            <a:r>
              <a:rPr lang="zh-CN" altLang="fr-FR" sz="1600" b="1" dirty="0">
                <a:solidFill>
                  <a:schemeClr val="tx1">
                    <a:lumMod val="75000"/>
                    <a:lumOff val="25000"/>
                  </a:schemeClr>
                </a:solidFill>
                <a:latin typeface="Century Gothic" pitchFamily="34" charset="0"/>
              </a:rPr>
              <a:t>没有证书</a:t>
            </a:r>
            <a:r>
              <a:rPr lang="fr-FR" altLang="zh-CN" sz="1600" b="1" dirty="0">
                <a:solidFill>
                  <a:schemeClr val="tx1">
                    <a:lumMod val="75000"/>
                    <a:lumOff val="25000"/>
                  </a:schemeClr>
                </a:solidFill>
                <a:latin typeface="Century Gothic" pitchFamily="34" charset="0"/>
              </a:rPr>
              <a:t>. SELF</a:t>
            </a:r>
            <a:r>
              <a:rPr lang="zh-CN" altLang="fr-FR" sz="1600" b="1" dirty="0">
                <a:solidFill>
                  <a:schemeClr val="tx1">
                    <a:lumMod val="75000"/>
                    <a:lumOff val="25000"/>
                  </a:schemeClr>
                </a:solidFill>
                <a:latin typeface="Century Gothic" pitchFamily="34" charset="0"/>
              </a:rPr>
              <a:t>的证书要在评审以后在制作和邮寄</a:t>
            </a:r>
            <a:r>
              <a:rPr lang="fr-FR" altLang="zh-CN" sz="1600" b="1" dirty="0">
                <a:solidFill>
                  <a:schemeClr val="tx1">
                    <a:lumMod val="75000"/>
                    <a:lumOff val="25000"/>
                  </a:schemeClr>
                </a:solidFill>
                <a:latin typeface="Century Gothic" pitchFamily="34" charset="0"/>
              </a:rPr>
              <a:t>, </a:t>
            </a:r>
            <a:r>
              <a:rPr lang="zh-CN" altLang="fr-FR" sz="1600" b="1" dirty="0">
                <a:solidFill>
                  <a:schemeClr val="tx1">
                    <a:lumMod val="75000"/>
                    <a:lumOff val="25000"/>
                  </a:schemeClr>
                </a:solidFill>
                <a:latin typeface="Century Gothic" pitchFamily="34" charset="0"/>
              </a:rPr>
              <a:t>至少要等</a:t>
            </a:r>
            <a:r>
              <a:rPr lang="fr-FR" altLang="zh-CN" sz="1600" b="1" dirty="0">
                <a:solidFill>
                  <a:schemeClr val="tx1">
                    <a:lumMod val="75000"/>
                    <a:lumOff val="25000"/>
                  </a:schemeClr>
                </a:solidFill>
                <a:latin typeface="Century Gothic" pitchFamily="34" charset="0"/>
              </a:rPr>
              <a:t>3</a:t>
            </a:r>
            <a:r>
              <a:rPr lang="zh-CN" altLang="fr-FR" sz="1600" b="1" dirty="0">
                <a:solidFill>
                  <a:schemeClr val="tx1">
                    <a:lumMod val="75000"/>
                    <a:lumOff val="25000"/>
                  </a:schemeClr>
                </a:solidFill>
                <a:latin typeface="Century Gothic" pitchFamily="34" charset="0"/>
              </a:rPr>
              <a:t>到</a:t>
            </a:r>
            <a:r>
              <a:rPr lang="fr-FR" altLang="zh-CN" sz="1600" b="1" dirty="0">
                <a:solidFill>
                  <a:schemeClr val="tx1">
                    <a:lumMod val="75000"/>
                    <a:lumOff val="25000"/>
                  </a:schemeClr>
                </a:solidFill>
                <a:latin typeface="Century Gothic" pitchFamily="34" charset="0"/>
              </a:rPr>
              <a:t>6</a:t>
            </a:r>
            <a:r>
              <a:rPr lang="zh-CN" altLang="fr-FR" sz="1600" b="1" dirty="0">
                <a:solidFill>
                  <a:schemeClr val="tx1">
                    <a:lumMod val="75000"/>
                    <a:lumOff val="25000"/>
                  </a:schemeClr>
                </a:solidFill>
                <a:latin typeface="Century Gothic" pitchFamily="34" charset="0"/>
              </a:rPr>
              <a:t>个月</a:t>
            </a:r>
            <a:r>
              <a:rPr lang="fr-FR" altLang="zh-CN" sz="1600" b="1" dirty="0">
                <a:solidFill>
                  <a:schemeClr val="tx1">
                    <a:lumMod val="75000"/>
                    <a:lumOff val="25000"/>
                  </a:schemeClr>
                </a:solidFill>
                <a:latin typeface="Century Gothic" pitchFamily="34" charset="0"/>
              </a:rPr>
              <a:t>.</a:t>
            </a:r>
          </a:p>
          <a:p>
            <a:pPr>
              <a:lnSpc>
                <a:spcPct val="150000"/>
              </a:lnSpc>
              <a:defRPr/>
            </a:pPr>
            <a:r>
              <a:rPr lang="zh-CN" altLang="fr-FR" sz="1600" b="1" dirty="0" smtClean="0">
                <a:solidFill>
                  <a:srgbClr val="C00000"/>
                </a:solidFill>
                <a:latin typeface="Century Gothic" pitchFamily="34" charset="0"/>
              </a:rPr>
              <a:t>请</a:t>
            </a:r>
            <a:r>
              <a:rPr lang="zh-CN" altLang="fr-FR" sz="1600" b="1" dirty="0">
                <a:solidFill>
                  <a:srgbClr val="C00000"/>
                </a:solidFill>
                <a:latin typeface="Century Gothic" pitchFamily="34" charset="0"/>
              </a:rPr>
              <a:t>注</a:t>
            </a:r>
            <a:r>
              <a:rPr lang="zh-CN" altLang="fr-FR" sz="1600" b="1" dirty="0" smtClean="0">
                <a:solidFill>
                  <a:srgbClr val="C00000"/>
                </a:solidFill>
                <a:latin typeface="Century Gothic" pitchFamily="34" charset="0"/>
              </a:rPr>
              <a:t>意</a:t>
            </a:r>
            <a:r>
              <a:rPr lang="fr-FR" altLang="zh-CN" sz="1600" b="1" dirty="0" smtClean="0">
                <a:solidFill>
                  <a:srgbClr val="C00000"/>
                </a:solidFill>
                <a:latin typeface="Century Gothic" pitchFamily="34" charset="0"/>
              </a:rPr>
              <a:t>, </a:t>
            </a:r>
            <a:r>
              <a:rPr lang="zh-CN" altLang="fr-FR" sz="1600" b="1" dirty="0">
                <a:solidFill>
                  <a:srgbClr val="C00000"/>
                </a:solidFill>
                <a:latin typeface="Century Gothic" pitchFamily="34" charset="0"/>
              </a:rPr>
              <a:t>所有的成绩单</a:t>
            </a:r>
            <a:r>
              <a:rPr lang="zh-CN" altLang="fr-FR" sz="1600" b="1" dirty="0" smtClean="0">
                <a:solidFill>
                  <a:srgbClr val="C00000"/>
                </a:solidFill>
                <a:latin typeface="Century Gothic" pitchFamily="34" charset="0"/>
              </a:rPr>
              <a:t>和证书都是法语版本的</a:t>
            </a:r>
            <a:r>
              <a:rPr lang="fr-FR" altLang="zh-CN" sz="1600" b="1" dirty="0" smtClean="0">
                <a:solidFill>
                  <a:srgbClr val="C00000"/>
                </a:solidFill>
                <a:latin typeface="Century Gothic" pitchFamily="34" charset="0"/>
              </a:rPr>
              <a:t>, </a:t>
            </a:r>
            <a:r>
              <a:rPr lang="zh-CN" altLang="fr-FR" sz="1600" b="1" dirty="0">
                <a:solidFill>
                  <a:srgbClr val="C00000"/>
                </a:solidFill>
                <a:latin typeface="Century Gothic" pitchFamily="34" charset="0"/>
              </a:rPr>
              <a:t>学</a:t>
            </a:r>
            <a:r>
              <a:rPr lang="zh-CN" altLang="fr-FR" sz="1600" b="1" dirty="0" smtClean="0">
                <a:solidFill>
                  <a:srgbClr val="C00000"/>
                </a:solidFill>
                <a:latin typeface="Century Gothic" pitchFamily="34" charset="0"/>
              </a:rPr>
              <a:t>校不提供英语翻译件</a:t>
            </a:r>
            <a:r>
              <a:rPr lang="fr-FR" altLang="zh-CN" sz="1600" b="1" dirty="0" smtClean="0">
                <a:solidFill>
                  <a:srgbClr val="C00000"/>
                </a:solidFill>
                <a:latin typeface="Century Gothic" pitchFamily="34" charset="0"/>
              </a:rPr>
              <a:t>. </a:t>
            </a:r>
          </a:p>
          <a:p>
            <a:pPr>
              <a:lnSpc>
                <a:spcPct val="150000"/>
              </a:lnSpc>
              <a:defRPr/>
            </a:pPr>
            <a:r>
              <a:rPr lang="zh-CN" altLang="fr-FR" sz="2800" b="1" dirty="0">
                <a:solidFill>
                  <a:srgbClr val="009897"/>
                </a:solidFill>
                <a:latin typeface="Century Gothic" pitchFamily="34" charset="0"/>
              </a:rPr>
              <a:t>申请</a:t>
            </a:r>
            <a:r>
              <a:rPr lang="fr-FR" altLang="zh-CN" sz="2800" b="1" dirty="0">
                <a:solidFill>
                  <a:srgbClr val="009897"/>
                </a:solidFill>
                <a:latin typeface="Century Gothic" pitchFamily="34" charset="0"/>
              </a:rPr>
              <a:t>DEUF </a:t>
            </a:r>
            <a:r>
              <a:rPr lang="zh-CN" altLang="fr-FR" sz="2800" b="1" dirty="0" smtClean="0">
                <a:solidFill>
                  <a:srgbClr val="009897"/>
                </a:solidFill>
                <a:latin typeface="Century Gothic" pitchFamily="34" charset="0"/>
              </a:rPr>
              <a:t>学生</a:t>
            </a:r>
            <a:r>
              <a:rPr lang="zh-CN" altLang="fr-FR" sz="2800" b="1" dirty="0">
                <a:solidFill>
                  <a:srgbClr val="009897"/>
                </a:solidFill>
                <a:latin typeface="Century Gothic" pitchFamily="34" charset="0"/>
              </a:rPr>
              <a:t>的</a:t>
            </a:r>
            <a:r>
              <a:rPr lang="zh-CN" altLang="fr-FR" sz="2800" b="1" dirty="0" smtClean="0">
                <a:solidFill>
                  <a:srgbClr val="009897"/>
                </a:solidFill>
                <a:latin typeface="Century Gothic" pitchFamily="34" charset="0"/>
              </a:rPr>
              <a:t>语言</a:t>
            </a:r>
            <a:r>
              <a:rPr lang="zh-CN" altLang="fr-FR" sz="2800" b="1" dirty="0">
                <a:solidFill>
                  <a:srgbClr val="009897"/>
                </a:solidFill>
                <a:latin typeface="Century Gothic" pitchFamily="34" charset="0"/>
              </a:rPr>
              <a:t>成</a:t>
            </a:r>
            <a:r>
              <a:rPr lang="zh-CN" altLang="fr-FR" sz="2800" b="1" dirty="0" smtClean="0">
                <a:solidFill>
                  <a:srgbClr val="009897"/>
                </a:solidFill>
                <a:latin typeface="Century Gothic" pitchFamily="34" charset="0"/>
              </a:rPr>
              <a:t>绩</a:t>
            </a:r>
            <a:endParaRPr lang="fr-FR" altLang="zh-CN" sz="2800" b="1" dirty="0" smtClean="0">
              <a:solidFill>
                <a:srgbClr val="009897"/>
              </a:solidFill>
              <a:latin typeface="Century Gothic" pitchFamily="34" charset="0"/>
            </a:endParaRPr>
          </a:p>
          <a:p>
            <a:pPr>
              <a:lnSpc>
                <a:spcPct val="150000"/>
              </a:lnSpc>
              <a:defRPr/>
            </a:pPr>
            <a:r>
              <a:rPr lang="zh-CN" altLang="fr-FR" sz="1600" b="1" dirty="0" smtClean="0">
                <a:solidFill>
                  <a:schemeClr val="tx1">
                    <a:lumMod val="85000"/>
                    <a:lumOff val="15000"/>
                  </a:schemeClr>
                </a:solidFill>
                <a:latin typeface="Century Gothic" pitchFamily="34" charset="0"/>
              </a:rPr>
              <a:t>申请</a:t>
            </a:r>
            <a:r>
              <a:rPr lang="fr-FR" altLang="zh-CN" sz="1600" b="1" dirty="0">
                <a:solidFill>
                  <a:schemeClr val="tx1">
                    <a:lumMod val="85000"/>
                    <a:lumOff val="15000"/>
                  </a:schemeClr>
                </a:solidFill>
                <a:latin typeface="Century Gothic" pitchFamily="34" charset="0"/>
              </a:rPr>
              <a:t>DEUF </a:t>
            </a:r>
            <a:r>
              <a:rPr lang="zh-CN" altLang="fr-FR" sz="1600" b="1" dirty="0" smtClean="0">
                <a:solidFill>
                  <a:schemeClr val="tx1">
                    <a:lumMod val="85000"/>
                    <a:lumOff val="15000"/>
                  </a:schemeClr>
                </a:solidFill>
                <a:latin typeface="Century Gothic" pitchFamily="34" charset="0"/>
              </a:rPr>
              <a:t>的学生</a:t>
            </a:r>
            <a:r>
              <a:rPr lang="fr-FR" altLang="zh-CN" sz="1600" b="1" dirty="0" smtClean="0">
                <a:solidFill>
                  <a:schemeClr val="tx1">
                    <a:lumMod val="85000"/>
                    <a:lumOff val="15000"/>
                  </a:schemeClr>
                </a:solidFill>
                <a:latin typeface="Century Gothic" pitchFamily="34" charset="0"/>
              </a:rPr>
              <a:t>, </a:t>
            </a:r>
            <a:r>
              <a:rPr lang="zh-CN" altLang="fr-FR" sz="1600" b="1" dirty="0" smtClean="0">
                <a:solidFill>
                  <a:schemeClr val="tx1">
                    <a:lumMod val="85000"/>
                    <a:lumOff val="15000"/>
                  </a:schemeClr>
                </a:solidFill>
                <a:latin typeface="Century Gothic" pitchFamily="34" charset="0"/>
              </a:rPr>
              <a:t>法语成绩要求 </a:t>
            </a:r>
            <a:r>
              <a:rPr lang="fr-FR" altLang="zh-CN" sz="1600" b="1" dirty="0" smtClean="0">
                <a:solidFill>
                  <a:schemeClr val="tx1">
                    <a:lumMod val="85000"/>
                    <a:lumOff val="15000"/>
                  </a:schemeClr>
                </a:solidFill>
                <a:latin typeface="Century Gothic" pitchFamily="34" charset="0"/>
              </a:rPr>
              <a:t>DELF B1</a:t>
            </a:r>
            <a:r>
              <a:rPr lang="zh-CN" altLang="fr-FR" sz="1600" b="1" dirty="0" smtClean="0">
                <a:solidFill>
                  <a:schemeClr val="tx1">
                    <a:lumMod val="85000"/>
                    <a:lumOff val="15000"/>
                  </a:schemeClr>
                </a:solidFill>
                <a:latin typeface="Century Gothic" pitchFamily="34" charset="0"/>
              </a:rPr>
              <a:t>或者 </a:t>
            </a:r>
            <a:r>
              <a:rPr lang="fr-FR" altLang="zh-CN" sz="1600" b="1" dirty="0" smtClean="0">
                <a:solidFill>
                  <a:schemeClr val="tx1">
                    <a:lumMod val="85000"/>
                    <a:lumOff val="15000"/>
                  </a:schemeClr>
                </a:solidFill>
                <a:latin typeface="Century Gothic" pitchFamily="34" charset="0"/>
              </a:rPr>
              <a:t>TCF</a:t>
            </a:r>
            <a:r>
              <a:rPr lang="zh-CN" altLang="fr-FR" sz="1600" b="1" dirty="0" smtClean="0">
                <a:solidFill>
                  <a:schemeClr val="tx1">
                    <a:lumMod val="85000"/>
                    <a:lumOff val="15000"/>
                  </a:schemeClr>
                </a:solidFill>
                <a:latin typeface="Century Gothic" pitchFamily="34" charset="0"/>
              </a:rPr>
              <a:t>成绩</a:t>
            </a:r>
            <a:r>
              <a:rPr lang="fr-FR" altLang="zh-CN" sz="1600" b="1" dirty="0" smtClean="0">
                <a:solidFill>
                  <a:schemeClr val="tx1">
                    <a:lumMod val="85000"/>
                    <a:lumOff val="15000"/>
                  </a:schemeClr>
                </a:solidFill>
                <a:latin typeface="Century Gothic" pitchFamily="34" charset="0"/>
              </a:rPr>
              <a:t>300</a:t>
            </a:r>
            <a:r>
              <a:rPr lang="zh-CN" altLang="fr-FR" sz="1600" b="1" dirty="0" smtClean="0">
                <a:solidFill>
                  <a:schemeClr val="tx1">
                    <a:lumMod val="85000"/>
                    <a:lumOff val="15000"/>
                  </a:schemeClr>
                </a:solidFill>
                <a:latin typeface="Century Gothic" pitchFamily="34" charset="0"/>
              </a:rPr>
              <a:t>分以上</a:t>
            </a:r>
            <a:r>
              <a:rPr lang="zh-CN" altLang="fr-FR" sz="1600" b="1" dirty="0">
                <a:solidFill>
                  <a:schemeClr val="tx1">
                    <a:lumMod val="85000"/>
                    <a:lumOff val="15000"/>
                  </a:schemeClr>
                </a:solidFill>
                <a:latin typeface="Century Gothic" pitchFamily="34" charset="0"/>
              </a:rPr>
              <a:t>或</a:t>
            </a:r>
            <a:r>
              <a:rPr lang="zh-CN" altLang="fr-FR" sz="1600" b="1" dirty="0" smtClean="0">
                <a:solidFill>
                  <a:schemeClr val="tx1">
                    <a:lumMod val="85000"/>
                    <a:lumOff val="15000"/>
                  </a:schemeClr>
                </a:solidFill>
                <a:latin typeface="Century Gothic" pitchFamily="34" charset="0"/>
              </a:rPr>
              <a:t>者学校证明或者学生是法语系学生</a:t>
            </a:r>
            <a:r>
              <a:rPr lang="fr-FR" altLang="zh-CN" sz="1600" b="1" dirty="0" smtClean="0">
                <a:solidFill>
                  <a:schemeClr val="tx1">
                    <a:lumMod val="85000"/>
                    <a:lumOff val="15000"/>
                  </a:schemeClr>
                </a:solidFill>
                <a:latin typeface="Century Gothic" pitchFamily="34" charset="0"/>
              </a:rPr>
              <a:t>.</a:t>
            </a:r>
            <a:endParaRPr lang="zh-CN" altLang="fr-FR" sz="1600" b="1" dirty="0">
              <a:solidFill>
                <a:schemeClr val="tx1">
                  <a:lumMod val="85000"/>
                  <a:lumOff val="15000"/>
                </a:schemeClr>
              </a:solidFill>
              <a:latin typeface="Century Gothic" pitchFamily="34" charset="0"/>
            </a:endParaRPr>
          </a:p>
        </p:txBody>
      </p:sp>
      <p:sp>
        <p:nvSpPr>
          <p:cNvPr id="8" name="ZoneTexte 7"/>
          <p:cNvSpPr txBox="1"/>
          <p:nvPr/>
        </p:nvSpPr>
        <p:spPr>
          <a:xfrm>
            <a:off x="413792" y="1196752"/>
            <a:ext cx="8460432" cy="492443"/>
          </a:xfrm>
          <a:prstGeom prst="rect">
            <a:avLst/>
          </a:prstGeom>
          <a:noFill/>
        </p:spPr>
        <p:txBody>
          <a:bodyPr wrap="square" rtlCol="0">
            <a:spAutoFit/>
          </a:bodyPr>
          <a:lstStyle/>
          <a:p>
            <a:r>
              <a:rPr lang="zh-CN" altLang="fr-FR" sz="2600" b="1" cap="all" dirty="0">
                <a:solidFill>
                  <a:srgbClr val="009897"/>
                </a:solidFill>
                <a:latin typeface="Century Gothic" pitchFamily="34" charset="0"/>
              </a:rPr>
              <a:t>里昂</a:t>
            </a:r>
            <a:r>
              <a:rPr lang="fr-FR" altLang="zh-CN" sz="2600" b="1" cap="all" dirty="0">
                <a:solidFill>
                  <a:srgbClr val="009897"/>
                </a:solidFill>
                <a:latin typeface="Century Gothic" pitchFamily="34" charset="0"/>
              </a:rPr>
              <a:t>3</a:t>
            </a:r>
            <a:r>
              <a:rPr lang="zh-CN" altLang="fr-FR" sz="2600" b="1" cap="all" dirty="0">
                <a:solidFill>
                  <a:srgbClr val="009897"/>
                </a:solidFill>
                <a:latin typeface="Century Gothic" pitchFamily="34" charset="0"/>
              </a:rPr>
              <a:t>大交流学习项目</a:t>
            </a:r>
            <a:r>
              <a:rPr lang="fr-FR" altLang="zh-CN" sz="2600" b="1" cap="all" dirty="0">
                <a:solidFill>
                  <a:srgbClr val="009897"/>
                </a:solidFill>
                <a:latin typeface="Century Gothic" pitchFamily="34" charset="0"/>
              </a:rPr>
              <a:t>: DEUF </a:t>
            </a:r>
            <a:r>
              <a:rPr lang="zh-CN" altLang="fr-FR" sz="2600" b="1" cap="all" dirty="0" smtClean="0">
                <a:solidFill>
                  <a:srgbClr val="009897"/>
                </a:solidFill>
                <a:latin typeface="Century Gothic" pitchFamily="34" charset="0"/>
              </a:rPr>
              <a:t>和 </a:t>
            </a:r>
            <a:r>
              <a:rPr lang="fr-FR" altLang="zh-CN" sz="2600" b="1" cap="all" dirty="0" smtClean="0">
                <a:solidFill>
                  <a:srgbClr val="009897"/>
                </a:solidFill>
                <a:latin typeface="Century Gothic" pitchFamily="34" charset="0"/>
              </a:rPr>
              <a:t>SELF</a:t>
            </a:r>
            <a:r>
              <a:rPr lang="zh-CN" altLang="fr-FR" sz="2600" b="1" cap="all" dirty="0" smtClean="0">
                <a:solidFill>
                  <a:srgbClr val="009897"/>
                </a:solidFill>
                <a:latin typeface="Century Gothic" pitchFamily="34" charset="0"/>
              </a:rPr>
              <a:t>项目</a:t>
            </a:r>
            <a:endParaRPr lang="zh-CN" altLang="fr-FR" sz="2600" b="1" cap="all" dirty="0">
              <a:solidFill>
                <a:srgbClr val="009897"/>
              </a:solidFill>
              <a:latin typeface="Century Gothic" pitchFamily="34" charset="0"/>
            </a:endParaRPr>
          </a:p>
        </p:txBody>
      </p:sp>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spTree>
    <p:extLst>
      <p:ext uri="{BB962C8B-B14F-4D97-AF65-F5344CB8AC3E}">
        <p14:creationId xmlns:p14="http://schemas.microsoft.com/office/powerpoint/2010/main" val="367592059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79344"/>
            <a:ext cx="9144000" cy="678656"/>
          </a:xfrm>
          <a:prstGeom prst="rect">
            <a:avLst/>
          </a:prstGeom>
        </p:spPr>
      </p:pic>
      <p:sp>
        <p:nvSpPr>
          <p:cNvPr id="7" name="ZoneTexte 12"/>
          <p:cNvSpPr txBox="1">
            <a:spLocks noChangeArrowheads="1"/>
          </p:cNvSpPr>
          <p:nvPr/>
        </p:nvSpPr>
        <p:spPr bwMode="auto">
          <a:xfrm>
            <a:off x="436094" y="1695706"/>
            <a:ext cx="7830616" cy="3554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lvl="0">
              <a:lnSpc>
                <a:spcPct val="150000"/>
              </a:lnSpc>
            </a:pPr>
            <a:r>
              <a:rPr lang="en-US" sz="1600" b="1" dirty="0" smtClean="0">
                <a:solidFill>
                  <a:srgbClr val="444444"/>
                </a:solidFill>
                <a:latin typeface="Century Gothic" pitchFamily="34" charset="0"/>
              </a:rPr>
              <a:t>IMBA -International MBA; </a:t>
            </a:r>
          </a:p>
          <a:p>
            <a:pPr lvl="0">
              <a:lnSpc>
                <a:spcPct val="150000"/>
              </a:lnSpc>
            </a:pPr>
            <a:r>
              <a:rPr lang="fr-FR" sz="1600" b="1" dirty="0">
                <a:solidFill>
                  <a:srgbClr val="444444"/>
                </a:solidFill>
                <a:latin typeface="Century Gothic" pitchFamily="34" charset="0"/>
              </a:rPr>
              <a:t>CILF: Certificat d'Initiation à la Langue </a:t>
            </a:r>
            <a:r>
              <a:rPr lang="fr-FR" sz="1600" b="1" dirty="0" smtClean="0">
                <a:solidFill>
                  <a:srgbClr val="444444"/>
                </a:solidFill>
                <a:latin typeface="Century Gothic" pitchFamily="34" charset="0"/>
              </a:rPr>
              <a:t>Française;</a:t>
            </a:r>
            <a:endParaRPr lang="en-US" sz="1600" b="1" dirty="0" smtClean="0">
              <a:solidFill>
                <a:srgbClr val="444444"/>
              </a:solidFill>
              <a:latin typeface="Century Gothic" pitchFamily="34" charset="0"/>
            </a:endParaRPr>
          </a:p>
          <a:p>
            <a:pPr lvl="0">
              <a:lnSpc>
                <a:spcPct val="150000"/>
              </a:lnSpc>
            </a:pPr>
            <a:r>
              <a:rPr lang="fr-FR" sz="1600" b="1" dirty="0" smtClean="0">
                <a:solidFill>
                  <a:srgbClr val="444444"/>
                </a:solidFill>
                <a:latin typeface="Century Gothic" pitchFamily="34" charset="0"/>
              </a:rPr>
              <a:t>Master </a:t>
            </a:r>
            <a:r>
              <a:rPr lang="fr-FR" sz="1600" b="1" dirty="0">
                <a:solidFill>
                  <a:srgbClr val="444444"/>
                </a:solidFill>
                <a:latin typeface="Century Gothic" pitchFamily="34" charset="0"/>
              </a:rPr>
              <a:t>Etudes françaises </a:t>
            </a:r>
            <a:r>
              <a:rPr lang="fr-FR" sz="1600" b="1" dirty="0" smtClean="0">
                <a:solidFill>
                  <a:srgbClr val="444444"/>
                </a:solidFill>
                <a:latin typeface="Century Gothic" pitchFamily="34" charset="0"/>
              </a:rPr>
              <a:t>polyvalentes; </a:t>
            </a:r>
            <a:endParaRPr lang="en-US" sz="1600" b="1" dirty="0" smtClean="0">
              <a:solidFill>
                <a:srgbClr val="444444"/>
              </a:solidFill>
              <a:latin typeface="Century Gothic" pitchFamily="34" charset="0"/>
            </a:endParaRPr>
          </a:p>
          <a:p>
            <a:pPr lvl="0">
              <a:lnSpc>
                <a:spcPct val="150000"/>
              </a:lnSpc>
            </a:pPr>
            <a:r>
              <a:rPr lang="zh-CN" altLang="fr-FR" sz="1600" b="1" dirty="0" smtClean="0">
                <a:solidFill>
                  <a:srgbClr val="444444"/>
                </a:solidFill>
                <a:latin typeface="Century Gothic" pitchFamily="34" charset="0"/>
              </a:rPr>
              <a:t>法</a:t>
            </a:r>
            <a:r>
              <a:rPr lang="zh-CN" altLang="fr-FR" sz="1600" b="1" dirty="0">
                <a:solidFill>
                  <a:srgbClr val="444444"/>
                </a:solidFill>
                <a:latin typeface="Century Gothic" pitchFamily="34" charset="0"/>
              </a:rPr>
              <a:t>律学院硕士第二年课</a:t>
            </a:r>
            <a:r>
              <a:rPr lang="zh-CN" altLang="fr-FR" sz="1600" b="1" dirty="0" smtClean="0">
                <a:solidFill>
                  <a:srgbClr val="444444"/>
                </a:solidFill>
                <a:latin typeface="Century Gothic" pitchFamily="34" charset="0"/>
              </a:rPr>
              <a:t>程</a:t>
            </a:r>
            <a:r>
              <a:rPr lang="fr-FR" altLang="zh-CN" sz="1600" b="1" dirty="0">
                <a:solidFill>
                  <a:srgbClr val="444444"/>
                </a:solidFill>
                <a:latin typeface="Century Gothic" pitchFamily="34" charset="0"/>
              </a:rPr>
              <a:t> ; </a:t>
            </a:r>
            <a:endParaRPr lang="fr-FR" altLang="zh-CN" sz="1600" b="1" dirty="0" smtClean="0">
              <a:solidFill>
                <a:srgbClr val="444444"/>
              </a:solidFill>
              <a:latin typeface="Century Gothic" pitchFamily="34" charset="0"/>
            </a:endParaRPr>
          </a:p>
          <a:p>
            <a:pPr lvl="0">
              <a:lnSpc>
                <a:spcPct val="150000"/>
              </a:lnSpc>
            </a:pPr>
            <a:r>
              <a:rPr lang="zh-CN" altLang="fr-FR" sz="1600" b="1" dirty="0" smtClean="0">
                <a:solidFill>
                  <a:srgbClr val="444444"/>
                </a:solidFill>
                <a:latin typeface="Century Gothic" pitchFamily="34" charset="0"/>
              </a:rPr>
              <a:t>法</a:t>
            </a:r>
            <a:r>
              <a:rPr lang="zh-CN" altLang="fr-FR" sz="1600" b="1" dirty="0">
                <a:solidFill>
                  <a:srgbClr val="444444"/>
                </a:solidFill>
                <a:latin typeface="Century Gothic" pitchFamily="34" charset="0"/>
              </a:rPr>
              <a:t>律学院的</a:t>
            </a:r>
            <a:r>
              <a:rPr lang="en-US" sz="1600" b="1" dirty="0">
                <a:solidFill>
                  <a:srgbClr val="444444"/>
                </a:solidFill>
                <a:latin typeface="Century Gothic" pitchFamily="34" charset="0"/>
              </a:rPr>
              <a:t>LL.M</a:t>
            </a:r>
            <a:r>
              <a:rPr lang="zh-CN" altLang="fr-FR" sz="1600" b="1" dirty="0">
                <a:solidFill>
                  <a:srgbClr val="444444"/>
                </a:solidFill>
                <a:latin typeface="Century Gothic" pitchFamily="34" charset="0"/>
              </a:rPr>
              <a:t>法律硕士课程仅仅限于法律学院签约合作院校</a:t>
            </a:r>
            <a:r>
              <a:rPr lang="fr-FR" altLang="zh-CN" sz="1400" dirty="0" smtClean="0">
                <a:solidFill>
                  <a:srgbClr val="444444"/>
                </a:solidFill>
                <a:latin typeface="Century Gothic" pitchFamily="34" charset="0"/>
              </a:rPr>
              <a:t>.</a:t>
            </a:r>
          </a:p>
          <a:p>
            <a:pPr lvl="0">
              <a:lnSpc>
                <a:spcPct val="150000"/>
              </a:lnSpc>
            </a:pPr>
            <a:r>
              <a:rPr lang="zh-CN" altLang="fr-FR" sz="2800" b="1" dirty="0" smtClean="0">
                <a:solidFill>
                  <a:srgbClr val="009897"/>
                </a:solidFill>
                <a:latin typeface="Century Gothic" pitchFamily="34" charset="0"/>
              </a:rPr>
              <a:t>请同学用以下网站查询所有对学生开放的课程</a:t>
            </a:r>
            <a:r>
              <a:rPr lang="fr-FR" altLang="zh-CN" sz="2800" b="1" dirty="0" smtClean="0">
                <a:solidFill>
                  <a:srgbClr val="009897"/>
                </a:solidFill>
                <a:latin typeface="Century Gothic" pitchFamily="34" charset="0"/>
              </a:rPr>
              <a:t>,</a:t>
            </a:r>
          </a:p>
          <a:p>
            <a:pPr lvl="0">
              <a:lnSpc>
                <a:spcPct val="150000"/>
              </a:lnSpc>
            </a:pPr>
            <a:r>
              <a:rPr lang="fr-FR" altLang="zh-CN" sz="1400" b="1" dirty="0">
                <a:solidFill>
                  <a:srgbClr val="009897"/>
                </a:solidFill>
                <a:latin typeface="Century Gothic" pitchFamily="34" charset="0"/>
                <a:hlinkClick r:id="rId3"/>
              </a:rPr>
              <a:t>http://www.univ-lyon3.fr/cours-enseignes-en-francais--</a:t>
            </a:r>
            <a:r>
              <a:rPr lang="fr-FR" altLang="zh-CN" sz="1400" b="1" dirty="0" smtClean="0">
                <a:solidFill>
                  <a:srgbClr val="009897"/>
                </a:solidFill>
                <a:latin typeface="Century Gothic" pitchFamily="34" charset="0"/>
                <a:hlinkClick r:id="rId3"/>
              </a:rPr>
              <a:t>653409.kjsp?RH=INS-INTEven-part</a:t>
            </a:r>
            <a:endParaRPr lang="fr-FR" altLang="zh-CN" sz="1400" b="1" dirty="0" smtClean="0">
              <a:solidFill>
                <a:srgbClr val="009897"/>
              </a:solidFill>
              <a:latin typeface="Century Gothic" pitchFamily="34" charset="0"/>
            </a:endParaRPr>
          </a:p>
          <a:p>
            <a:pPr lvl="0">
              <a:lnSpc>
                <a:spcPct val="150000"/>
              </a:lnSpc>
            </a:pPr>
            <a:r>
              <a:rPr lang="fr-FR" altLang="zh-CN" sz="1400" b="1" dirty="0" smtClean="0">
                <a:solidFill>
                  <a:srgbClr val="009897"/>
                </a:solidFill>
                <a:latin typeface="Century Gothic" pitchFamily="34" charset="0"/>
              </a:rPr>
              <a:t>Catalogues </a:t>
            </a:r>
            <a:r>
              <a:rPr lang="fr-FR" altLang="zh-CN" sz="1400" b="1" dirty="0">
                <a:solidFill>
                  <a:srgbClr val="009897"/>
                </a:solidFill>
                <a:latin typeface="Century Gothic" pitchFamily="34" charset="0"/>
              </a:rPr>
              <a:t>de cours pour le premier semestre :</a:t>
            </a:r>
          </a:p>
          <a:p>
            <a:pPr lvl="0">
              <a:lnSpc>
                <a:spcPct val="150000"/>
              </a:lnSpc>
            </a:pPr>
            <a:r>
              <a:rPr lang="fr-FR" altLang="zh-CN" sz="1400" b="1" dirty="0">
                <a:solidFill>
                  <a:srgbClr val="009897"/>
                </a:solidFill>
                <a:latin typeface="Century Gothic" pitchFamily="34" charset="0"/>
              </a:rPr>
              <a:t>Catalogues de cours pour le second semestre :</a:t>
            </a:r>
          </a:p>
        </p:txBody>
      </p:sp>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sp>
        <p:nvSpPr>
          <p:cNvPr id="10" name="ZoneTexte 9"/>
          <p:cNvSpPr txBox="1"/>
          <p:nvPr/>
        </p:nvSpPr>
        <p:spPr>
          <a:xfrm>
            <a:off x="413792" y="1196752"/>
            <a:ext cx="8460432" cy="492443"/>
          </a:xfrm>
          <a:prstGeom prst="rect">
            <a:avLst/>
          </a:prstGeom>
          <a:noFill/>
        </p:spPr>
        <p:txBody>
          <a:bodyPr wrap="square" rtlCol="0">
            <a:spAutoFit/>
          </a:bodyPr>
          <a:lstStyle/>
          <a:p>
            <a:r>
              <a:rPr lang="zh-CN" altLang="fr-FR" sz="2600" b="1" cap="all" dirty="0" smtClean="0">
                <a:solidFill>
                  <a:srgbClr val="009897"/>
                </a:solidFill>
                <a:latin typeface="Century Gothic" pitchFamily="34" charset="0"/>
              </a:rPr>
              <a:t>不对交流学生开放的课程 </a:t>
            </a:r>
            <a:endParaRPr lang="fr-FR" altLang="fr-FR" sz="2600" b="1" cap="all" dirty="0">
              <a:solidFill>
                <a:srgbClr val="009897"/>
              </a:solidFill>
              <a:latin typeface="Century Gothic" pitchFamily="34" charset="0"/>
            </a:endParaRPr>
          </a:p>
        </p:txBody>
      </p:sp>
    </p:spTree>
    <p:extLst>
      <p:ext uri="{BB962C8B-B14F-4D97-AF65-F5344CB8AC3E}">
        <p14:creationId xmlns:p14="http://schemas.microsoft.com/office/powerpoint/2010/main" val="232969147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79344"/>
            <a:ext cx="9144000" cy="678656"/>
          </a:xfrm>
          <a:prstGeom prst="rect">
            <a:avLst/>
          </a:prstGeom>
        </p:spPr>
      </p:pic>
      <p:sp>
        <p:nvSpPr>
          <p:cNvPr id="7" name="ZoneTexte 12"/>
          <p:cNvSpPr txBox="1">
            <a:spLocks noChangeArrowheads="1"/>
          </p:cNvSpPr>
          <p:nvPr/>
        </p:nvSpPr>
        <p:spPr bwMode="auto">
          <a:xfrm>
            <a:off x="413792" y="1628800"/>
            <a:ext cx="7830616" cy="455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nSpc>
                <a:spcPct val="150000"/>
              </a:lnSpc>
              <a:defRPr/>
            </a:pPr>
            <a:r>
              <a:rPr lang="zh-CN" altLang="fr-FR" b="1" dirty="0" smtClean="0">
                <a:solidFill>
                  <a:schemeClr val="tx1">
                    <a:lumMod val="85000"/>
                    <a:lumOff val="15000"/>
                  </a:schemeClr>
                </a:solidFill>
                <a:latin typeface="Century Gothic" pitchFamily="34" charset="0"/>
              </a:rPr>
              <a:t>在开学初期</a:t>
            </a:r>
            <a:r>
              <a:rPr lang="fr-FR" altLang="zh-CN" b="1" dirty="0" smtClean="0">
                <a:solidFill>
                  <a:schemeClr val="tx1">
                    <a:lumMod val="85000"/>
                    <a:lumOff val="15000"/>
                  </a:schemeClr>
                </a:solidFill>
                <a:latin typeface="Century Gothic" pitchFamily="34" charset="0"/>
              </a:rPr>
              <a:t>, </a:t>
            </a:r>
            <a:r>
              <a:rPr lang="zh-CN" altLang="fr-FR" b="1" dirty="0" smtClean="0">
                <a:solidFill>
                  <a:schemeClr val="tx1">
                    <a:lumMod val="85000"/>
                    <a:lumOff val="15000"/>
                  </a:schemeClr>
                </a:solidFill>
                <a:latin typeface="Century Gothic" pitchFamily="34" charset="0"/>
              </a:rPr>
              <a:t>国际关系部组织选</a:t>
            </a:r>
            <a:r>
              <a:rPr lang="zh-CN" altLang="fr-FR" b="1" dirty="0">
                <a:solidFill>
                  <a:schemeClr val="tx1">
                    <a:lumMod val="85000"/>
                    <a:lumOff val="15000"/>
                  </a:schemeClr>
                </a:solidFill>
                <a:latin typeface="Century Gothic" pitchFamily="34" charset="0"/>
              </a:rPr>
              <a:t>课指</a:t>
            </a:r>
            <a:r>
              <a:rPr lang="zh-CN" altLang="fr-FR" b="1" dirty="0" smtClean="0">
                <a:solidFill>
                  <a:schemeClr val="tx1">
                    <a:lumMod val="85000"/>
                    <a:lumOff val="15000"/>
                  </a:schemeClr>
                </a:solidFill>
                <a:latin typeface="Century Gothic" pitchFamily="34" charset="0"/>
              </a:rPr>
              <a:t>导项目</a:t>
            </a:r>
            <a:r>
              <a:rPr lang="fr-FR" altLang="zh-CN" b="1" dirty="0" smtClean="0">
                <a:solidFill>
                  <a:schemeClr val="tx1">
                    <a:lumMod val="85000"/>
                    <a:lumOff val="15000"/>
                  </a:schemeClr>
                </a:solidFill>
                <a:latin typeface="Century Gothic" pitchFamily="34" charset="0"/>
              </a:rPr>
              <a:t>, </a:t>
            </a:r>
            <a:r>
              <a:rPr lang="zh-CN" altLang="fr-FR" b="1" dirty="0" smtClean="0">
                <a:solidFill>
                  <a:schemeClr val="tx1">
                    <a:lumMod val="85000"/>
                    <a:lumOff val="15000"/>
                  </a:schemeClr>
                </a:solidFill>
                <a:latin typeface="Century Gothic" pitchFamily="34" charset="0"/>
              </a:rPr>
              <a:t>同学们在选课之前可以</a:t>
            </a:r>
            <a:r>
              <a:rPr lang="zh-CN" altLang="fr-FR" b="1" dirty="0">
                <a:solidFill>
                  <a:schemeClr val="tx1">
                    <a:lumMod val="85000"/>
                    <a:lumOff val="15000"/>
                  </a:schemeClr>
                </a:solidFill>
                <a:latin typeface="Century Gothic" pitchFamily="34" charset="0"/>
              </a:rPr>
              <a:t>参加选课指导项</a:t>
            </a:r>
            <a:r>
              <a:rPr lang="zh-CN" altLang="fr-FR" b="1" dirty="0" smtClean="0">
                <a:solidFill>
                  <a:schemeClr val="tx1">
                    <a:lumMod val="85000"/>
                    <a:lumOff val="15000"/>
                  </a:schemeClr>
                </a:solidFill>
                <a:latin typeface="Century Gothic" pitchFamily="34" charset="0"/>
              </a:rPr>
              <a:t>目</a:t>
            </a:r>
            <a:r>
              <a:rPr lang="fr-FR" altLang="zh-CN" b="1" dirty="0" smtClean="0">
                <a:solidFill>
                  <a:schemeClr val="tx1">
                    <a:lumMod val="85000"/>
                    <a:lumOff val="15000"/>
                  </a:schemeClr>
                </a:solidFill>
                <a:latin typeface="Century Gothic" pitchFamily="34" charset="0"/>
              </a:rPr>
              <a:t>. </a:t>
            </a:r>
            <a:r>
              <a:rPr lang="zh-CN" altLang="fr-FR" b="1" dirty="0" smtClean="0">
                <a:solidFill>
                  <a:schemeClr val="tx1">
                    <a:lumMod val="85000"/>
                    <a:lumOff val="15000"/>
                  </a:schemeClr>
                </a:solidFill>
                <a:latin typeface="Century Gothic" pitchFamily="34" charset="0"/>
              </a:rPr>
              <a:t>次项目是免费的</a:t>
            </a:r>
            <a:r>
              <a:rPr lang="fr-FR" altLang="zh-CN" b="1" dirty="0" smtClean="0">
                <a:solidFill>
                  <a:schemeClr val="tx1">
                    <a:lumMod val="85000"/>
                    <a:lumOff val="15000"/>
                  </a:schemeClr>
                </a:solidFill>
                <a:latin typeface="Century Gothic" pitchFamily="34" charset="0"/>
              </a:rPr>
              <a:t>, </a:t>
            </a:r>
            <a:r>
              <a:rPr lang="zh-CN" altLang="fr-FR" b="1" dirty="0" smtClean="0">
                <a:solidFill>
                  <a:schemeClr val="tx1">
                    <a:lumMod val="85000"/>
                    <a:lumOff val="15000"/>
                  </a:schemeClr>
                </a:solidFill>
                <a:latin typeface="Century Gothic" pitchFamily="34" charset="0"/>
              </a:rPr>
              <a:t>但是要事先预约</a:t>
            </a:r>
            <a:r>
              <a:rPr lang="fr-FR" altLang="zh-CN" b="1" dirty="0" smtClean="0">
                <a:solidFill>
                  <a:schemeClr val="tx1">
                    <a:lumMod val="85000"/>
                    <a:lumOff val="15000"/>
                  </a:schemeClr>
                </a:solidFill>
                <a:latin typeface="Century Gothic" pitchFamily="34" charset="0"/>
              </a:rPr>
              <a:t>. </a:t>
            </a:r>
            <a:r>
              <a:rPr lang="zh-CN" altLang="fr-FR" b="1" dirty="0" smtClean="0">
                <a:solidFill>
                  <a:schemeClr val="tx1">
                    <a:lumMod val="85000"/>
                    <a:lumOff val="15000"/>
                  </a:schemeClr>
                </a:solidFill>
                <a:latin typeface="Century Gothic" pitchFamily="34" charset="0"/>
              </a:rPr>
              <a:t>请在接待站预约时间</a:t>
            </a:r>
            <a:r>
              <a:rPr lang="fr-FR" altLang="zh-CN" b="1" dirty="0" smtClean="0">
                <a:solidFill>
                  <a:schemeClr val="tx1">
                    <a:lumMod val="85000"/>
                    <a:lumOff val="15000"/>
                  </a:schemeClr>
                </a:solidFill>
                <a:latin typeface="Century Gothic" pitchFamily="34" charset="0"/>
              </a:rPr>
              <a:t>. </a:t>
            </a:r>
            <a:endParaRPr lang="en-US" sz="800" dirty="0" smtClean="0">
              <a:solidFill>
                <a:srgbClr val="444444"/>
              </a:solidFill>
              <a:latin typeface="Century Gothic" pitchFamily="34" charset="0"/>
            </a:endParaRPr>
          </a:p>
          <a:p>
            <a:pPr lvl="0">
              <a:lnSpc>
                <a:spcPct val="150000"/>
              </a:lnSpc>
            </a:pPr>
            <a:r>
              <a:rPr lang="zh-CN" altLang="fr-FR" sz="2400" b="1" dirty="0" smtClean="0">
                <a:solidFill>
                  <a:srgbClr val="009897"/>
                </a:solidFill>
                <a:latin typeface="Century Gothic" pitchFamily="34" charset="0"/>
              </a:rPr>
              <a:t>学生证和学籍证明 </a:t>
            </a:r>
            <a:r>
              <a:rPr lang="fr-FR" altLang="zh-CN" sz="2400" b="1" dirty="0" smtClean="0">
                <a:solidFill>
                  <a:srgbClr val="009897"/>
                </a:solidFill>
                <a:latin typeface="Century Gothic" pitchFamily="34" charset="0"/>
              </a:rPr>
              <a:t>IZLY</a:t>
            </a:r>
            <a:r>
              <a:rPr lang="fr-FR" altLang="zh-CN" sz="2400" b="1" dirty="0">
                <a:solidFill>
                  <a:srgbClr val="009897"/>
                </a:solidFill>
                <a:latin typeface="Century Gothic" pitchFamily="34" charset="0"/>
              </a:rPr>
              <a:t> Carte et certificat de </a:t>
            </a:r>
            <a:r>
              <a:rPr lang="fr-FR" altLang="zh-CN" sz="2400" b="1" dirty="0" smtClean="0">
                <a:solidFill>
                  <a:srgbClr val="009897"/>
                </a:solidFill>
                <a:latin typeface="Century Gothic" pitchFamily="34" charset="0"/>
              </a:rPr>
              <a:t>scolarité</a:t>
            </a:r>
          </a:p>
          <a:p>
            <a:pPr lvl="0">
              <a:lnSpc>
                <a:spcPct val="150000"/>
              </a:lnSpc>
            </a:pPr>
            <a:r>
              <a:rPr lang="zh-CN" altLang="fr-FR" sz="1600" b="1" dirty="0">
                <a:solidFill>
                  <a:schemeClr val="tx1">
                    <a:lumMod val="85000"/>
                    <a:lumOff val="15000"/>
                  </a:schemeClr>
                </a:solidFill>
                <a:latin typeface="Century Gothic" pitchFamily="34" charset="0"/>
              </a:rPr>
              <a:t>学生</a:t>
            </a:r>
            <a:r>
              <a:rPr lang="zh-CN" altLang="fr-FR" sz="1600" b="1" dirty="0" smtClean="0">
                <a:solidFill>
                  <a:schemeClr val="tx1">
                    <a:lumMod val="85000"/>
                    <a:lumOff val="15000"/>
                  </a:schemeClr>
                </a:solidFill>
                <a:latin typeface="Century Gothic" pitchFamily="34" charset="0"/>
              </a:rPr>
              <a:t>证</a:t>
            </a:r>
            <a:r>
              <a:rPr lang="fr-FR" altLang="zh-CN" sz="1600" b="1" dirty="0" smtClean="0">
                <a:solidFill>
                  <a:schemeClr val="tx1">
                    <a:lumMod val="85000"/>
                    <a:lumOff val="15000"/>
                  </a:schemeClr>
                </a:solidFill>
                <a:latin typeface="Century Gothic" pitchFamily="34" charset="0"/>
              </a:rPr>
              <a:t>IZLY Carte, </a:t>
            </a:r>
            <a:r>
              <a:rPr lang="zh-CN" altLang="fr-FR" sz="1600" b="1" dirty="0" smtClean="0">
                <a:solidFill>
                  <a:srgbClr val="FF0000"/>
                </a:solidFill>
                <a:latin typeface="Century Gothic" pitchFamily="34" charset="0"/>
              </a:rPr>
              <a:t>拿到此卡后</a:t>
            </a:r>
            <a:r>
              <a:rPr lang="fr-FR" altLang="zh-CN" sz="1600" b="1" dirty="0" smtClean="0">
                <a:solidFill>
                  <a:srgbClr val="FF0000"/>
                </a:solidFill>
                <a:latin typeface="Century Gothic" pitchFamily="34" charset="0"/>
              </a:rPr>
              <a:t>, </a:t>
            </a:r>
            <a:r>
              <a:rPr lang="zh-CN" altLang="fr-FR" sz="1600" b="1" dirty="0" smtClean="0">
                <a:solidFill>
                  <a:srgbClr val="FF0000"/>
                </a:solidFill>
                <a:latin typeface="Century Gothic" pitchFamily="34" charset="0"/>
              </a:rPr>
              <a:t>你会收到</a:t>
            </a:r>
            <a:r>
              <a:rPr lang="fr-FR" altLang="zh-CN" sz="1600" b="1" dirty="0" smtClean="0">
                <a:solidFill>
                  <a:srgbClr val="FF0000"/>
                </a:solidFill>
                <a:latin typeface="Century Gothic" pitchFamily="34" charset="0"/>
              </a:rPr>
              <a:t>CROUS</a:t>
            </a:r>
            <a:r>
              <a:rPr lang="zh-CN" altLang="fr-FR" sz="1600" b="1" dirty="0" smtClean="0">
                <a:solidFill>
                  <a:srgbClr val="FF0000"/>
                </a:solidFill>
                <a:latin typeface="Century Gothic" pitchFamily="34" charset="0"/>
              </a:rPr>
              <a:t>的电子邮件并在网上开通此卡</a:t>
            </a:r>
            <a:r>
              <a:rPr lang="fr-FR" altLang="zh-CN" sz="1600" b="1" dirty="0">
                <a:solidFill>
                  <a:srgbClr val="FF0000"/>
                </a:solidFill>
                <a:latin typeface="Century Gothic" pitchFamily="34" charset="0"/>
              </a:rPr>
              <a:t>.</a:t>
            </a:r>
            <a:endParaRPr lang="fr-FR" altLang="zh-CN" sz="1600" b="1" dirty="0" smtClean="0">
              <a:solidFill>
                <a:srgbClr val="FF0000"/>
              </a:solidFill>
              <a:latin typeface="Century Gothic" pitchFamily="34" charset="0"/>
            </a:endParaRPr>
          </a:p>
          <a:p>
            <a:pPr lvl="0">
              <a:lnSpc>
                <a:spcPct val="150000"/>
              </a:lnSpc>
            </a:pPr>
            <a:r>
              <a:rPr lang="zh-CN" altLang="fr-FR" sz="1600" b="1" dirty="0">
                <a:solidFill>
                  <a:schemeClr val="tx1">
                    <a:lumMod val="85000"/>
                    <a:lumOff val="15000"/>
                  </a:schemeClr>
                </a:solidFill>
                <a:latin typeface="Century Gothic" pitchFamily="34" charset="0"/>
              </a:rPr>
              <a:t>学</a:t>
            </a:r>
            <a:r>
              <a:rPr lang="zh-CN" altLang="fr-FR" sz="1600" b="1" dirty="0" smtClean="0">
                <a:solidFill>
                  <a:schemeClr val="tx1">
                    <a:lumMod val="85000"/>
                    <a:lumOff val="15000"/>
                  </a:schemeClr>
                </a:solidFill>
                <a:latin typeface="Century Gothic" pitchFamily="34" charset="0"/>
              </a:rPr>
              <a:t>生证是一张多用途的卡</a:t>
            </a:r>
            <a:r>
              <a:rPr lang="fr-FR" altLang="zh-CN" sz="1600" b="1" dirty="0" smtClean="0">
                <a:solidFill>
                  <a:schemeClr val="tx1">
                    <a:lumMod val="85000"/>
                    <a:lumOff val="15000"/>
                  </a:schemeClr>
                </a:solidFill>
                <a:latin typeface="Century Gothic" pitchFamily="34" charset="0"/>
              </a:rPr>
              <a:t>; 1, </a:t>
            </a:r>
            <a:r>
              <a:rPr lang="zh-CN" altLang="fr-FR" sz="1600" b="1" dirty="0" smtClean="0">
                <a:solidFill>
                  <a:schemeClr val="tx1">
                    <a:lumMod val="85000"/>
                    <a:lumOff val="15000"/>
                  </a:schemeClr>
                </a:solidFill>
                <a:latin typeface="Century Gothic" pitchFamily="34" charset="0"/>
              </a:rPr>
              <a:t>可以用此卡在图书馆借书 </a:t>
            </a:r>
            <a:r>
              <a:rPr lang="fr-FR" altLang="zh-CN" sz="1600" b="1" dirty="0" smtClean="0">
                <a:solidFill>
                  <a:schemeClr val="tx1">
                    <a:lumMod val="85000"/>
                    <a:lumOff val="15000"/>
                  </a:schemeClr>
                </a:solidFill>
                <a:latin typeface="Century Gothic" pitchFamily="34" charset="0"/>
              </a:rPr>
              <a:t>2, </a:t>
            </a:r>
            <a:r>
              <a:rPr lang="zh-CN" altLang="fr-FR" sz="1600" b="1" dirty="0" smtClean="0">
                <a:solidFill>
                  <a:schemeClr val="tx1">
                    <a:lumMod val="85000"/>
                    <a:lumOff val="15000"/>
                  </a:schemeClr>
                </a:solidFill>
                <a:latin typeface="Century Gothic" pitchFamily="34" charset="0"/>
              </a:rPr>
              <a:t>可以在学校的</a:t>
            </a:r>
            <a:r>
              <a:rPr lang="fr-FR" altLang="zh-CN" sz="1600" b="1" dirty="0" smtClean="0">
                <a:solidFill>
                  <a:schemeClr val="tx1">
                    <a:lumMod val="85000"/>
                    <a:lumOff val="15000"/>
                  </a:schemeClr>
                </a:solidFill>
                <a:latin typeface="Century Gothic" pitchFamily="34" charset="0"/>
              </a:rPr>
              <a:t>3</a:t>
            </a:r>
            <a:r>
              <a:rPr lang="zh-CN" altLang="fr-FR" sz="1600" b="1" dirty="0" smtClean="0">
                <a:solidFill>
                  <a:schemeClr val="tx1">
                    <a:lumMod val="85000"/>
                    <a:lumOff val="15000"/>
                  </a:schemeClr>
                </a:solidFill>
                <a:latin typeface="Century Gothic" pitchFamily="34" charset="0"/>
              </a:rPr>
              <a:t>个餐厅支付</a:t>
            </a:r>
            <a:r>
              <a:rPr lang="fr-FR" altLang="zh-CN" sz="1600" b="1" dirty="0" smtClean="0">
                <a:solidFill>
                  <a:schemeClr val="tx1">
                    <a:lumMod val="85000"/>
                    <a:lumOff val="15000"/>
                  </a:schemeClr>
                </a:solidFill>
                <a:latin typeface="Century Gothic" pitchFamily="34" charset="0"/>
              </a:rPr>
              <a:t>.</a:t>
            </a:r>
          </a:p>
          <a:p>
            <a:pPr lvl="0">
              <a:lnSpc>
                <a:spcPct val="150000"/>
              </a:lnSpc>
            </a:pPr>
            <a:r>
              <a:rPr lang="zh-CN" altLang="fr-FR" sz="1600" b="1" dirty="0" smtClean="0">
                <a:solidFill>
                  <a:schemeClr val="tx1">
                    <a:lumMod val="85000"/>
                    <a:lumOff val="15000"/>
                  </a:schemeClr>
                </a:solidFill>
                <a:latin typeface="Century Gothic" pitchFamily="34" charset="0"/>
              </a:rPr>
              <a:t>用法国的银行信用</a:t>
            </a:r>
            <a:r>
              <a:rPr lang="zh-CN" altLang="fr-FR" sz="1600" b="1" dirty="0">
                <a:solidFill>
                  <a:schemeClr val="tx1">
                    <a:lumMod val="85000"/>
                    <a:lumOff val="15000"/>
                  </a:schemeClr>
                </a:solidFill>
                <a:latin typeface="Century Gothic" pitchFamily="34" charset="0"/>
              </a:rPr>
              <a:t>卡往学生证</a:t>
            </a:r>
            <a:r>
              <a:rPr lang="fr-FR" altLang="zh-CN" sz="1600" b="1" dirty="0">
                <a:solidFill>
                  <a:schemeClr val="tx1">
                    <a:lumMod val="85000"/>
                    <a:lumOff val="15000"/>
                  </a:schemeClr>
                </a:solidFill>
                <a:latin typeface="Century Gothic" pitchFamily="34" charset="0"/>
              </a:rPr>
              <a:t>IZLY </a:t>
            </a:r>
            <a:r>
              <a:rPr lang="fr-FR" altLang="zh-CN" sz="1600" b="1" dirty="0" smtClean="0">
                <a:solidFill>
                  <a:schemeClr val="tx1">
                    <a:lumMod val="85000"/>
                    <a:lumOff val="15000"/>
                  </a:schemeClr>
                </a:solidFill>
                <a:latin typeface="Century Gothic" pitchFamily="34" charset="0"/>
              </a:rPr>
              <a:t>Carte</a:t>
            </a:r>
            <a:r>
              <a:rPr lang="zh-CN" altLang="fr-FR" sz="1600" b="1" dirty="0" smtClean="0">
                <a:solidFill>
                  <a:schemeClr val="tx1">
                    <a:lumMod val="85000"/>
                    <a:lumOff val="15000"/>
                  </a:schemeClr>
                </a:solidFill>
                <a:latin typeface="Century Gothic" pitchFamily="34" charset="0"/>
              </a:rPr>
              <a:t>内充</a:t>
            </a:r>
            <a:r>
              <a:rPr lang="zh-CN" altLang="fr-FR" sz="1600" b="1" dirty="0" smtClean="0">
                <a:solidFill>
                  <a:schemeClr val="tx1">
                    <a:lumMod val="85000"/>
                    <a:lumOff val="15000"/>
                  </a:schemeClr>
                </a:solidFill>
                <a:latin typeface="Century Gothic" pitchFamily="34" charset="0"/>
              </a:rPr>
              <a:t>值</a:t>
            </a:r>
            <a:r>
              <a:rPr lang="fr-FR" altLang="zh-CN" sz="1600" b="1" dirty="0" smtClean="0">
                <a:solidFill>
                  <a:schemeClr val="tx1">
                    <a:lumMod val="85000"/>
                    <a:lumOff val="15000"/>
                  </a:schemeClr>
                </a:solidFill>
                <a:latin typeface="Century Gothic" pitchFamily="34" charset="0"/>
              </a:rPr>
              <a:t>. </a:t>
            </a:r>
            <a:endParaRPr lang="fr-FR" altLang="zh-CN" sz="1600" b="1" dirty="0">
              <a:solidFill>
                <a:schemeClr val="tx1">
                  <a:lumMod val="85000"/>
                  <a:lumOff val="15000"/>
                </a:schemeClr>
              </a:solidFill>
              <a:latin typeface="Century Gothic" pitchFamily="34" charset="0"/>
            </a:endParaRPr>
          </a:p>
          <a:p>
            <a:pPr lvl="0"/>
            <a:r>
              <a:rPr lang="zh-CN" altLang="fr-FR" sz="1600" b="1" dirty="0" smtClean="0">
                <a:solidFill>
                  <a:srgbClr val="FF0000"/>
                </a:solidFill>
                <a:latin typeface="Century Gothic" pitchFamily="34" charset="0"/>
              </a:rPr>
              <a:t>如果没有收到电子邮件</a:t>
            </a:r>
            <a:r>
              <a:rPr lang="fr-FR" altLang="zh-CN" sz="1600" b="1" dirty="0" smtClean="0">
                <a:solidFill>
                  <a:srgbClr val="FF0000"/>
                </a:solidFill>
                <a:latin typeface="Century Gothic" pitchFamily="34" charset="0"/>
              </a:rPr>
              <a:t>, </a:t>
            </a:r>
            <a:r>
              <a:rPr lang="zh-CN" altLang="fr-FR" sz="1600" b="1" dirty="0" smtClean="0">
                <a:solidFill>
                  <a:srgbClr val="FF0000"/>
                </a:solidFill>
                <a:latin typeface="Century Gothic" pitchFamily="34" charset="0"/>
              </a:rPr>
              <a:t>请用此连接 </a:t>
            </a:r>
            <a:endParaRPr lang="fr-FR" altLang="zh-CN" sz="1600" b="1" dirty="0" smtClean="0">
              <a:solidFill>
                <a:srgbClr val="FF0000"/>
              </a:solidFill>
              <a:latin typeface="Century Gothic" pitchFamily="34" charset="0"/>
            </a:endParaRPr>
          </a:p>
          <a:p>
            <a:pPr lvl="0"/>
            <a:r>
              <a:rPr lang="fr-FR" altLang="zh-CN" sz="1600" b="1" dirty="0" smtClean="0">
                <a:solidFill>
                  <a:srgbClr val="FF0000"/>
                </a:solidFill>
                <a:latin typeface="Century Gothic" pitchFamily="34" charset="0"/>
              </a:rPr>
              <a:t>https</a:t>
            </a:r>
            <a:r>
              <a:rPr lang="fr-FR" altLang="zh-CN" sz="1600" b="1" dirty="0">
                <a:solidFill>
                  <a:srgbClr val="FF0000"/>
                </a:solidFill>
                <a:latin typeface="Century Gothic" pitchFamily="34" charset="0"/>
              </a:rPr>
              <a:t>://mon-espace.izly.fr/Home/Logon</a:t>
            </a:r>
            <a:endParaRPr lang="fr-FR" altLang="zh-CN" sz="1600" b="1" dirty="0" smtClean="0">
              <a:solidFill>
                <a:srgbClr val="FF0000"/>
              </a:solidFill>
              <a:latin typeface="Century Gothic" pitchFamily="34" charset="0"/>
            </a:endParaRPr>
          </a:p>
          <a:p>
            <a:pPr lvl="0">
              <a:lnSpc>
                <a:spcPct val="150000"/>
              </a:lnSpc>
            </a:pPr>
            <a:r>
              <a:rPr lang="zh-CN" altLang="fr-FR" sz="1600" b="1" dirty="0" smtClean="0">
                <a:solidFill>
                  <a:schemeClr val="tx1">
                    <a:lumMod val="85000"/>
                    <a:lumOff val="15000"/>
                  </a:schemeClr>
                </a:solidFill>
                <a:latin typeface="Century Gothic" pitchFamily="34" charset="0"/>
              </a:rPr>
              <a:t>学</a:t>
            </a:r>
            <a:r>
              <a:rPr lang="zh-CN" altLang="fr-FR" sz="1600" b="1" dirty="0">
                <a:solidFill>
                  <a:schemeClr val="tx1">
                    <a:lumMod val="85000"/>
                    <a:lumOff val="15000"/>
                  </a:schemeClr>
                </a:solidFill>
                <a:latin typeface="Century Gothic" pitchFamily="34" charset="0"/>
              </a:rPr>
              <a:t>籍证明 </a:t>
            </a:r>
            <a:r>
              <a:rPr lang="fr-FR" altLang="zh-CN" sz="1600" b="1" dirty="0" smtClean="0">
                <a:solidFill>
                  <a:schemeClr val="tx1">
                    <a:lumMod val="85000"/>
                    <a:lumOff val="15000"/>
                  </a:schemeClr>
                </a:solidFill>
                <a:latin typeface="Century Gothic" pitchFamily="34" charset="0"/>
              </a:rPr>
              <a:t>certificat </a:t>
            </a:r>
            <a:r>
              <a:rPr lang="fr-FR" altLang="zh-CN" sz="1600" b="1" dirty="0">
                <a:solidFill>
                  <a:schemeClr val="tx1">
                    <a:lumMod val="85000"/>
                    <a:lumOff val="15000"/>
                  </a:schemeClr>
                </a:solidFill>
                <a:latin typeface="Century Gothic" pitchFamily="34" charset="0"/>
              </a:rPr>
              <a:t>de </a:t>
            </a:r>
            <a:r>
              <a:rPr lang="fr-FR" altLang="zh-CN" sz="1600" b="1" dirty="0" smtClean="0">
                <a:solidFill>
                  <a:schemeClr val="tx1">
                    <a:lumMod val="85000"/>
                    <a:lumOff val="15000"/>
                  </a:schemeClr>
                </a:solidFill>
                <a:latin typeface="Century Gothic" pitchFamily="34" charset="0"/>
              </a:rPr>
              <a:t>scolarité</a:t>
            </a:r>
          </a:p>
          <a:p>
            <a:pPr lvl="0"/>
            <a:r>
              <a:rPr lang="zh-CN" altLang="fr-FR" sz="1600" b="1" dirty="0">
                <a:solidFill>
                  <a:schemeClr val="tx1">
                    <a:lumMod val="85000"/>
                    <a:lumOff val="15000"/>
                  </a:schemeClr>
                </a:solidFill>
                <a:latin typeface="Century Gothic" pitchFamily="34" charset="0"/>
              </a:rPr>
              <a:t>学籍证</a:t>
            </a:r>
            <a:r>
              <a:rPr lang="zh-CN" altLang="fr-FR" sz="1600" b="1" dirty="0" smtClean="0">
                <a:solidFill>
                  <a:schemeClr val="tx1">
                    <a:lumMod val="85000"/>
                    <a:lumOff val="15000"/>
                  </a:schemeClr>
                </a:solidFill>
                <a:latin typeface="Century Gothic" pitchFamily="34" charset="0"/>
              </a:rPr>
              <a:t>明是一张</a:t>
            </a:r>
            <a:r>
              <a:rPr lang="fr-FR" altLang="zh-CN" sz="1600" b="1" dirty="0" smtClean="0">
                <a:solidFill>
                  <a:schemeClr val="tx1">
                    <a:lumMod val="85000"/>
                    <a:lumOff val="15000"/>
                  </a:schemeClr>
                </a:solidFill>
                <a:latin typeface="Century Gothic" pitchFamily="34" charset="0"/>
              </a:rPr>
              <a:t>A4 </a:t>
            </a:r>
            <a:r>
              <a:rPr lang="zh-CN" altLang="fr-FR" sz="1600" b="1" dirty="0" smtClean="0">
                <a:solidFill>
                  <a:schemeClr val="tx1">
                    <a:lumMod val="85000"/>
                    <a:lumOff val="15000"/>
                  </a:schemeClr>
                </a:solidFill>
                <a:latin typeface="Century Gothic" pitchFamily="34" charset="0"/>
              </a:rPr>
              <a:t>的纸</a:t>
            </a:r>
            <a:r>
              <a:rPr lang="fr-FR" altLang="zh-CN" sz="1600" b="1" dirty="0" smtClean="0">
                <a:solidFill>
                  <a:schemeClr val="tx1">
                    <a:lumMod val="85000"/>
                    <a:lumOff val="15000"/>
                  </a:schemeClr>
                </a:solidFill>
                <a:latin typeface="Century Gothic" pitchFamily="34" charset="0"/>
              </a:rPr>
              <a:t>, </a:t>
            </a:r>
            <a:r>
              <a:rPr lang="zh-CN" altLang="fr-FR" sz="1600" b="1" dirty="0" smtClean="0">
                <a:solidFill>
                  <a:schemeClr val="tx1">
                    <a:lumMod val="85000"/>
                    <a:lumOff val="15000"/>
                  </a:schemeClr>
                </a:solidFill>
                <a:latin typeface="Century Gothic" pitchFamily="34" charset="0"/>
              </a:rPr>
              <a:t>在上面有详细个人信息和学习项目</a:t>
            </a:r>
            <a:r>
              <a:rPr lang="fr-FR" altLang="zh-CN" sz="1600" b="1" dirty="0" smtClean="0">
                <a:solidFill>
                  <a:schemeClr val="tx1">
                    <a:lumMod val="85000"/>
                    <a:lumOff val="15000"/>
                  </a:schemeClr>
                </a:solidFill>
                <a:latin typeface="Century Gothic" pitchFamily="34" charset="0"/>
              </a:rPr>
              <a:t>. </a:t>
            </a:r>
          </a:p>
          <a:p>
            <a:pPr lvl="0"/>
            <a:endParaRPr lang="fr-FR" altLang="zh-CN" sz="800" b="1" dirty="0">
              <a:solidFill>
                <a:srgbClr val="FF0000"/>
              </a:solidFill>
              <a:latin typeface="Century Gothic" pitchFamily="34" charset="0"/>
            </a:endParaRPr>
          </a:p>
          <a:p>
            <a:pPr lvl="0"/>
            <a:r>
              <a:rPr lang="zh-CN" altLang="fr-FR" sz="1600" b="1" dirty="0" smtClean="0">
                <a:solidFill>
                  <a:srgbClr val="C00000"/>
                </a:solidFill>
                <a:latin typeface="Century Gothic" pitchFamily="34" charset="0"/>
              </a:rPr>
              <a:t>请注意</a:t>
            </a:r>
            <a:r>
              <a:rPr lang="fr-FR" altLang="zh-CN" sz="1600" b="1" dirty="0" smtClean="0">
                <a:solidFill>
                  <a:srgbClr val="C00000"/>
                </a:solidFill>
                <a:latin typeface="Century Gothic" pitchFamily="34" charset="0"/>
              </a:rPr>
              <a:t>.</a:t>
            </a:r>
            <a:r>
              <a:rPr lang="fr-FR" altLang="zh-CN" sz="1600" b="1" dirty="0" smtClean="0">
                <a:solidFill>
                  <a:schemeClr val="tx1">
                    <a:lumMod val="85000"/>
                    <a:lumOff val="15000"/>
                  </a:schemeClr>
                </a:solidFill>
                <a:latin typeface="Century Gothic" pitchFamily="34" charset="0"/>
              </a:rPr>
              <a:t> </a:t>
            </a:r>
            <a:r>
              <a:rPr lang="zh-CN" altLang="fr-FR" sz="1600" b="1" dirty="0" smtClean="0">
                <a:solidFill>
                  <a:schemeClr val="tx1">
                    <a:lumMod val="85000"/>
                    <a:lumOff val="15000"/>
                  </a:schemeClr>
                </a:solidFill>
                <a:latin typeface="Century Gothic" pitchFamily="34" charset="0"/>
              </a:rPr>
              <a:t>到学校后</a:t>
            </a:r>
            <a:r>
              <a:rPr lang="fr-FR" altLang="zh-CN" sz="1600" b="1" dirty="0" smtClean="0">
                <a:solidFill>
                  <a:schemeClr val="tx1">
                    <a:lumMod val="85000"/>
                    <a:lumOff val="15000"/>
                  </a:schemeClr>
                </a:solidFill>
                <a:latin typeface="Century Gothic" pitchFamily="34" charset="0"/>
              </a:rPr>
              <a:t>, </a:t>
            </a:r>
            <a:r>
              <a:rPr lang="zh-CN" altLang="fr-FR" sz="1600" b="1" dirty="0" smtClean="0">
                <a:solidFill>
                  <a:schemeClr val="tx1">
                    <a:lumMod val="85000"/>
                    <a:lumOff val="15000"/>
                  </a:schemeClr>
                </a:solidFill>
                <a:latin typeface="Century Gothic" pitchFamily="34" charset="0"/>
              </a:rPr>
              <a:t>在注册完成的情况下</a:t>
            </a:r>
            <a:r>
              <a:rPr lang="fr-FR" altLang="zh-CN" sz="1600" b="1" dirty="0" smtClean="0">
                <a:solidFill>
                  <a:schemeClr val="tx1">
                    <a:lumMod val="85000"/>
                    <a:lumOff val="15000"/>
                  </a:schemeClr>
                </a:solidFill>
                <a:latin typeface="Century Gothic" pitchFamily="34" charset="0"/>
              </a:rPr>
              <a:t>. </a:t>
            </a:r>
            <a:r>
              <a:rPr lang="zh-CN" altLang="fr-FR" sz="1600" b="1" dirty="0" smtClean="0">
                <a:solidFill>
                  <a:schemeClr val="tx1">
                    <a:lumMod val="85000"/>
                    <a:lumOff val="15000"/>
                  </a:schemeClr>
                </a:solidFill>
                <a:latin typeface="Century Gothic" pitchFamily="34" charset="0"/>
              </a:rPr>
              <a:t>学生们先</a:t>
            </a:r>
            <a:r>
              <a:rPr lang="zh-CN" altLang="fr-FR" sz="1600" b="1" dirty="0">
                <a:solidFill>
                  <a:schemeClr val="tx1">
                    <a:lumMod val="85000"/>
                    <a:lumOff val="15000"/>
                  </a:schemeClr>
                </a:solidFill>
                <a:latin typeface="Century Gothic" pitchFamily="34" charset="0"/>
              </a:rPr>
              <a:t>得到学籍证明 </a:t>
            </a:r>
            <a:r>
              <a:rPr lang="fr-FR" altLang="zh-CN" sz="1600" b="1" dirty="0">
                <a:solidFill>
                  <a:schemeClr val="tx1">
                    <a:lumMod val="85000"/>
                    <a:lumOff val="15000"/>
                  </a:schemeClr>
                </a:solidFill>
                <a:latin typeface="Century Gothic" pitchFamily="34" charset="0"/>
              </a:rPr>
              <a:t>certificat de </a:t>
            </a:r>
            <a:r>
              <a:rPr lang="fr-FR" altLang="zh-CN" sz="1600" b="1" dirty="0" smtClean="0">
                <a:solidFill>
                  <a:schemeClr val="tx1">
                    <a:lumMod val="85000"/>
                    <a:lumOff val="15000"/>
                  </a:schemeClr>
                </a:solidFill>
                <a:latin typeface="Century Gothic" pitchFamily="34" charset="0"/>
              </a:rPr>
              <a:t>scolarité, </a:t>
            </a:r>
            <a:r>
              <a:rPr lang="zh-CN" altLang="fr-FR" sz="1600" b="1" dirty="0" smtClean="0">
                <a:solidFill>
                  <a:schemeClr val="tx1">
                    <a:lumMod val="85000"/>
                    <a:lumOff val="15000"/>
                  </a:schemeClr>
                </a:solidFill>
                <a:latin typeface="Century Gothic" pitchFamily="34" charset="0"/>
              </a:rPr>
              <a:t>在</a:t>
            </a:r>
            <a:r>
              <a:rPr lang="zh-CN" altLang="fr-FR" sz="1600" b="1" dirty="0">
                <a:solidFill>
                  <a:schemeClr val="tx1">
                    <a:lumMod val="85000"/>
                    <a:lumOff val="15000"/>
                  </a:schemeClr>
                </a:solidFill>
                <a:latin typeface="Century Gothic" pitchFamily="34" charset="0"/>
              </a:rPr>
              <a:t>支付社会责任保险</a:t>
            </a:r>
            <a:r>
              <a:rPr lang="fr-FR" altLang="zh-CN" sz="1600" b="1" dirty="0" smtClean="0">
                <a:solidFill>
                  <a:schemeClr val="tx1">
                    <a:lumMod val="85000"/>
                    <a:lumOff val="15000"/>
                  </a:schemeClr>
                </a:solidFill>
                <a:latin typeface="Century Gothic" pitchFamily="34" charset="0"/>
              </a:rPr>
              <a:t>assurance </a:t>
            </a:r>
            <a:r>
              <a:rPr lang="fr-FR" altLang="zh-CN" sz="1600" b="1" dirty="0">
                <a:solidFill>
                  <a:schemeClr val="tx1">
                    <a:lumMod val="85000"/>
                    <a:lumOff val="15000"/>
                  </a:schemeClr>
                </a:solidFill>
                <a:latin typeface="Century Gothic" pitchFamily="34" charset="0"/>
              </a:rPr>
              <a:t>responsabilité civile </a:t>
            </a:r>
            <a:r>
              <a:rPr lang="zh-CN" altLang="fr-FR" sz="1600" b="1" dirty="0" smtClean="0">
                <a:solidFill>
                  <a:schemeClr val="tx1">
                    <a:lumMod val="85000"/>
                    <a:lumOff val="15000"/>
                  </a:schemeClr>
                </a:solidFill>
                <a:latin typeface="Century Gothic" pitchFamily="34" charset="0"/>
              </a:rPr>
              <a:t>以后才能取得</a:t>
            </a:r>
            <a:r>
              <a:rPr lang="fr-FR" altLang="zh-CN" sz="1600" b="1" dirty="0" smtClean="0">
                <a:solidFill>
                  <a:schemeClr val="tx1">
                    <a:lumMod val="85000"/>
                    <a:lumOff val="15000"/>
                  </a:schemeClr>
                </a:solidFill>
                <a:latin typeface="Century Gothic" pitchFamily="34" charset="0"/>
              </a:rPr>
              <a:t>. </a:t>
            </a:r>
            <a:r>
              <a:rPr lang="zh-CN" altLang="fr-FR" sz="1600" b="1" dirty="0">
                <a:solidFill>
                  <a:schemeClr val="tx1">
                    <a:lumMod val="85000"/>
                    <a:lumOff val="15000"/>
                  </a:schemeClr>
                </a:solidFill>
                <a:latin typeface="Century Gothic" pitchFamily="34" charset="0"/>
              </a:rPr>
              <a:t>请用社会责任保险</a:t>
            </a:r>
            <a:r>
              <a:rPr lang="fr-FR" altLang="zh-CN" sz="1600" b="1" dirty="0">
                <a:solidFill>
                  <a:schemeClr val="tx1">
                    <a:lumMod val="85000"/>
                    <a:lumOff val="15000"/>
                  </a:schemeClr>
                </a:solidFill>
                <a:latin typeface="Century Gothic" pitchFamily="34" charset="0"/>
              </a:rPr>
              <a:t>assurance responsabilité civile </a:t>
            </a:r>
            <a:r>
              <a:rPr lang="zh-CN" altLang="fr-FR" sz="1600" b="1" dirty="0" smtClean="0">
                <a:solidFill>
                  <a:schemeClr val="tx1">
                    <a:lumMod val="85000"/>
                    <a:lumOff val="15000"/>
                  </a:schemeClr>
                </a:solidFill>
                <a:latin typeface="Century Gothic" pitchFamily="34" charset="0"/>
              </a:rPr>
              <a:t>的保险单到我办公室领取</a:t>
            </a:r>
            <a:r>
              <a:rPr lang="fr-FR" altLang="zh-CN" sz="1600" b="1" dirty="0" smtClean="0">
                <a:solidFill>
                  <a:schemeClr val="tx1">
                    <a:lumMod val="85000"/>
                    <a:lumOff val="15000"/>
                  </a:schemeClr>
                </a:solidFill>
                <a:latin typeface="Century Gothic" pitchFamily="34" charset="0"/>
              </a:rPr>
              <a:t>.</a:t>
            </a:r>
          </a:p>
        </p:txBody>
      </p:sp>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sp>
        <p:nvSpPr>
          <p:cNvPr id="10" name="ZoneTexte 9"/>
          <p:cNvSpPr txBox="1"/>
          <p:nvPr/>
        </p:nvSpPr>
        <p:spPr>
          <a:xfrm>
            <a:off x="413792" y="1196752"/>
            <a:ext cx="8460432" cy="492443"/>
          </a:xfrm>
          <a:prstGeom prst="rect">
            <a:avLst/>
          </a:prstGeom>
          <a:noFill/>
        </p:spPr>
        <p:txBody>
          <a:bodyPr wrap="square" rtlCol="0">
            <a:spAutoFit/>
          </a:bodyPr>
          <a:lstStyle/>
          <a:p>
            <a:r>
              <a:rPr lang="zh-CN" altLang="fr-FR" sz="2600" b="1" cap="all" dirty="0" smtClean="0">
                <a:solidFill>
                  <a:srgbClr val="009897"/>
                </a:solidFill>
                <a:latin typeface="Century Gothic" pitchFamily="34" charset="0"/>
              </a:rPr>
              <a:t>选课指导 </a:t>
            </a:r>
            <a:r>
              <a:rPr lang="fr-FR" altLang="zh-CN" sz="2600" b="1" cap="all" dirty="0">
                <a:solidFill>
                  <a:srgbClr val="009897"/>
                </a:solidFill>
                <a:latin typeface="Century Gothic" pitchFamily="34" charset="0"/>
              </a:rPr>
              <a:t>tutorat </a:t>
            </a:r>
            <a:r>
              <a:rPr lang="fr-FR" altLang="zh-CN" sz="2600" b="1" cap="all" dirty="0" smtClean="0">
                <a:solidFill>
                  <a:srgbClr val="009897"/>
                </a:solidFill>
                <a:latin typeface="Century Gothic" pitchFamily="34" charset="0"/>
              </a:rPr>
              <a:t>pédagogique</a:t>
            </a:r>
            <a:endParaRPr lang="fr-FR" altLang="fr-FR" sz="2600" b="1" cap="all" dirty="0">
              <a:solidFill>
                <a:srgbClr val="009897"/>
              </a:solidFill>
              <a:latin typeface="Century Gothic" pitchFamily="34" charset="0"/>
            </a:endParaRPr>
          </a:p>
        </p:txBody>
      </p:sp>
      <p:pic>
        <p:nvPicPr>
          <p:cNvPr id="1026" name="Picture 2" descr="D:\Profils\lucien.yang\Bureau\carte_etudiant.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28163" y="3950276"/>
            <a:ext cx="1946890" cy="12738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722603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79344"/>
            <a:ext cx="9144000" cy="678656"/>
          </a:xfrm>
          <a:prstGeom prst="rect">
            <a:avLst/>
          </a:prstGeom>
        </p:spPr>
      </p:pic>
      <p:sp>
        <p:nvSpPr>
          <p:cNvPr id="7" name="ZoneTexte 12"/>
          <p:cNvSpPr txBox="1">
            <a:spLocks noChangeArrowheads="1"/>
          </p:cNvSpPr>
          <p:nvPr/>
        </p:nvSpPr>
        <p:spPr bwMode="auto">
          <a:xfrm>
            <a:off x="937889" y="2041002"/>
            <a:ext cx="7110536" cy="3262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lvl="0">
              <a:lnSpc>
                <a:spcPct val="150000"/>
              </a:lnSpc>
            </a:pPr>
            <a:r>
              <a:rPr lang="fr-FR" altLang="zh-CN" sz="2000" b="1" dirty="0" smtClean="0">
                <a:solidFill>
                  <a:srgbClr val="009897"/>
                </a:solidFill>
                <a:latin typeface="Century Gothic" pitchFamily="34" charset="0"/>
              </a:rPr>
              <a:t>1, </a:t>
            </a:r>
            <a:r>
              <a:rPr lang="zh-CN" altLang="fr-FR" sz="2000" b="1" dirty="0" smtClean="0">
                <a:solidFill>
                  <a:srgbClr val="009897"/>
                </a:solidFill>
                <a:latin typeface="Century Gothic" pitchFamily="34" charset="0"/>
              </a:rPr>
              <a:t>遵从监考老师的安排</a:t>
            </a:r>
            <a:r>
              <a:rPr lang="fr-FR" altLang="zh-CN" sz="2000" b="1" dirty="0" smtClean="0">
                <a:solidFill>
                  <a:srgbClr val="009897"/>
                </a:solidFill>
                <a:latin typeface="Century Gothic" pitchFamily="34" charset="0"/>
              </a:rPr>
              <a:t>,</a:t>
            </a:r>
          </a:p>
          <a:p>
            <a:pPr lvl="0">
              <a:lnSpc>
                <a:spcPct val="150000"/>
              </a:lnSpc>
            </a:pPr>
            <a:r>
              <a:rPr lang="fr-FR" altLang="zh-CN" sz="2000" b="1" dirty="0" smtClean="0">
                <a:solidFill>
                  <a:srgbClr val="009897"/>
                </a:solidFill>
                <a:latin typeface="Century Gothic" pitchFamily="34" charset="0"/>
              </a:rPr>
              <a:t>2, </a:t>
            </a:r>
            <a:r>
              <a:rPr lang="zh-CN" altLang="fr-FR" sz="2000" b="1" dirty="0" smtClean="0">
                <a:solidFill>
                  <a:srgbClr val="009897"/>
                </a:solidFill>
                <a:latin typeface="Century Gothic" pitchFamily="34" charset="0"/>
              </a:rPr>
              <a:t>不要有被可疑的行为</a:t>
            </a:r>
            <a:r>
              <a:rPr lang="fr-FR" altLang="zh-CN" sz="2000" b="1" dirty="0" smtClean="0">
                <a:solidFill>
                  <a:srgbClr val="009897"/>
                </a:solidFill>
                <a:latin typeface="Century Gothic" pitchFamily="34" charset="0"/>
              </a:rPr>
              <a:t>,</a:t>
            </a:r>
          </a:p>
          <a:p>
            <a:pPr lvl="0">
              <a:lnSpc>
                <a:spcPct val="150000"/>
              </a:lnSpc>
            </a:pPr>
            <a:r>
              <a:rPr lang="fr-FR" altLang="zh-CN" sz="2000" b="1" dirty="0">
                <a:solidFill>
                  <a:srgbClr val="009897"/>
                </a:solidFill>
                <a:latin typeface="Century Gothic" pitchFamily="34" charset="0"/>
              </a:rPr>
              <a:t>3</a:t>
            </a:r>
            <a:r>
              <a:rPr lang="fr-FR" altLang="zh-CN" sz="2000" b="1" dirty="0" smtClean="0">
                <a:solidFill>
                  <a:srgbClr val="009897"/>
                </a:solidFill>
                <a:latin typeface="Century Gothic" pitchFamily="34" charset="0"/>
              </a:rPr>
              <a:t>, </a:t>
            </a:r>
            <a:r>
              <a:rPr lang="zh-CN" altLang="fr-FR" sz="2000" b="1" dirty="0" smtClean="0">
                <a:solidFill>
                  <a:srgbClr val="009897"/>
                </a:solidFill>
                <a:latin typeface="Century Gothic" pitchFamily="34" charset="0"/>
              </a:rPr>
              <a:t>在考试时关闭手机</a:t>
            </a:r>
            <a:r>
              <a:rPr lang="fr-FR" altLang="zh-CN" sz="2000" b="1" dirty="0" smtClean="0">
                <a:solidFill>
                  <a:srgbClr val="009897"/>
                </a:solidFill>
                <a:latin typeface="Century Gothic" pitchFamily="34" charset="0"/>
              </a:rPr>
              <a:t>,</a:t>
            </a:r>
          </a:p>
          <a:p>
            <a:pPr lvl="0">
              <a:lnSpc>
                <a:spcPct val="150000"/>
              </a:lnSpc>
            </a:pPr>
            <a:r>
              <a:rPr lang="fr-FR" altLang="zh-CN" sz="2000" b="1" dirty="0" smtClean="0">
                <a:solidFill>
                  <a:srgbClr val="009897"/>
                </a:solidFill>
                <a:latin typeface="Century Gothic" pitchFamily="34" charset="0"/>
              </a:rPr>
              <a:t>4, </a:t>
            </a:r>
            <a:r>
              <a:rPr lang="zh-CN" altLang="fr-FR" sz="2000" b="1" dirty="0" smtClean="0">
                <a:solidFill>
                  <a:srgbClr val="009897"/>
                </a:solidFill>
                <a:latin typeface="Century Gothic" pitchFamily="34" charset="0"/>
              </a:rPr>
              <a:t>如果是以报告形式的考试</a:t>
            </a:r>
            <a:r>
              <a:rPr lang="fr-FR" altLang="zh-CN" sz="2000" b="1" dirty="0" smtClean="0">
                <a:solidFill>
                  <a:srgbClr val="009897"/>
                </a:solidFill>
                <a:latin typeface="Century Gothic" pitchFamily="34" charset="0"/>
              </a:rPr>
              <a:t>, </a:t>
            </a:r>
            <a:r>
              <a:rPr lang="zh-CN" altLang="fr-FR" sz="2000" b="1" dirty="0" smtClean="0">
                <a:solidFill>
                  <a:srgbClr val="009897"/>
                </a:solidFill>
                <a:latin typeface="Century Gothic" pitchFamily="34" charset="0"/>
              </a:rPr>
              <a:t>请标准引用文章的来源</a:t>
            </a:r>
            <a:r>
              <a:rPr lang="fr-FR" altLang="zh-CN" sz="2000" b="1" dirty="0" smtClean="0">
                <a:solidFill>
                  <a:srgbClr val="009897"/>
                </a:solidFill>
                <a:latin typeface="Century Gothic" pitchFamily="34" charset="0"/>
              </a:rPr>
              <a:t>.</a:t>
            </a:r>
          </a:p>
          <a:p>
            <a:pPr lvl="0">
              <a:lnSpc>
                <a:spcPct val="150000"/>
              </a:lnSpc>
            </a:pPr>
            <a:r>
              <a:rPr lang="fr-FR" altLang="zh-CN" sz="2000" b="1" dirty="0" smtClean="0">
                <a:solidFill>
                  <a:srgbClr val="009897"/>
                </a:solidFill>
                <a:latin typeface="Century Gothic" pitchFamily="34" charset="0"/>
              </a:rPr>
              <a:t>5, </a:t>
            </a:r>
            <a:r>
              <a:rPr lang="zh-CN" altLang="fr-FR" sz="2000" b="1" dirty="0" smtClean="0">
                <a:solidFill>
                  <a:srgbClr val="009897"/>
                </a:solidFill>
                <a:latin typeface="Century Gothic" pitchFamily="34" charset="0"/>
              </a:rPr>
              <a:t>不建议使用电子字典</a:t>
            </a:r>
            <a:r>
              <a:rPr lang="fr-FR" altLang="zh-CN" sz="2000" b="1" dirty="0" smtClean="0">
                <a:solidFill>
                  <a:srgbClr val="009897"/>
                </a:solidFill>
                <a:latin typeface="Century Gothic" pitchFamily="34" charset="0"/>
              </a:rPr>
              <a:t>,</a:t>
            </a:r>
          </a:p>
          <a:p>
            <a:pPr lvl="0">
              <a:lnSpc>
                <a:spcPct val="150000"/>
              </a:lnSpc>
            </a:pPr>
            <a:r>
              <a:rPr lang="fr-FR" altLang="zh-CN" sz="2000" b="1" dirty="0" smtClean="0">
                <a:solidFill>
                  <a:srgbClr val="009897"/>
                </a:solidFill>
                <a:latin typeface="Century Gothic" pitchFamily="34" charset="0"/>
              </a:rPr>
              <a:t>6, </a:t>
            </a:r>
            <a:r>
              <a:rPr lang="zh-CN" altLang="fr-FR" sz="2000" b="1" dirty="0" smtClean="0">
                <a:solidFill>
                  <a:srgbClr val="009897"/>
                </a:solidFill>
                <a:latin typeface="Century Gothic" pitchFamily="34" charset="0"/>
              </a:rPr>
              <a:t>如果同意使用纸制字典</a:t>
            </a:r>
            <a:r>
              <a:rPr lang="fr-FR" altLang="zh-CN" sz="2000" b="1" dirty="0" smtClean="0">
                <a:solidFill>
                  <a:srgbClr val="009897"/>
                </a:solidFill>
                <a:latin typeface="Century Gothic" pitchFamily="34" charset="0"/>
              </a:rPr>
              <a:t>, </a:t>
            </a:r>
            <a:r>
              <a:rPr lang="zh-CN" altLang="fr-FR" sz="2000" b="1" dirty="0" smtClean="0">
                <a:solidFill>
                  <a:srgbClr val="009897"/>
                </a:solidFill>
                <a:latin typeface="Century Gothic" pitchFamily="34" charset="0"/>
              </a:rPr>
              <a:t>请检查一下在字典上不</a:t>
            </a:r>
            <a:endParaRPr lang="fr-FR" altLang="zh-CN" sz="2000" b="1" dirty="0" smtClean="0">
              <a:solidFill>
                <a:srgbClr val="009897"/>
              </a:solidFill>
              <a:latin typeface="Century Gothic" pitchFamily="34" charset="0"/>
            </a:endParaRPr>
          </a:p>
          <a:p>
            <a:pPr lvl="0">
              <a:lnSpc>
                <a:spcPct val="150000"/>
              </a:lnSpc>
            </a:pPr>
            <a:r>
              <a:rPr lang="fr-FR" altLang="zh-CN" sz="2000" b="1" dirty="0" smtClean="0">
                <a:solidFill>
                  <a:srgbClr val="009897"/>
                </a:solidFill>
                <a:latin typeface="Century Gothic" pitchFamily="34" charset="0"/>
              </a:rPr>
              <a:t>    </a:t>
            </a:r>
            <a:r>
              <a:rPr lang="zh-CN" altLang="fr-FR" sz="2000" b="1" dirty="0" smtClean="0">
                <a:solidFill>
                  <a:srgbClr val="009897"/>
                </a:solidFill>
                <a:latin typeface="Century Gothic" pitchFamily="34" charset="0"/>
              </a:rPr>
              <a:t>要有记号</a:t>
            </a:r>
            <a:r>
              <a:rPr lang="fr-FR" altLang="zh-CN" sz="2000" b="1" dirty="0" smtClean="0">
                <a:solidFill>
                  <a:srgbClr val="009897"/>
                </a:solidFill>
                <a:latin typeface="Century Gothic" pitchFamily="34" charset="0"/>
              </a:rPr>
              <a:t>.</a:t>
            </a:r>
            <a:endParaRPr lang="fr-FR" altLang="zh-CN" sz="2000" b="1" dirty="0" smtClean="0">
              <a:solidFill>
                <a:schemeClr val="tx1">
                  <a:lumMod val="85000"/>
                  <a:lumOff val="15000"/>
                </a:schemeClr>
              </a:solidFill>
              <a:latin typeface="Century Gothic" pitchFamily="34" charset="0"/>
            </a:endParaRPr>
          </a:p>
        </p:txBody>
      </p:sp>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sp>
        <p:nvSpPr>
          <p:cNvPr id="10" name="ZoneTexte 9"/>
          <p:cNvSpPr txBox="1"/>
          <p:nvPr/>
        </p:nvSpPr>
        <p:spPr>
          <a:xfrm>
            <a:off x="848681" y="1308262"/>
            <a:ext cx="2355167" cy="492443"/>
          </a:xfrm>
          <a:prstGeom prst="rect">
            <a:avLst/>
          </a:prstGeom>
          <a:noFill/>
        </p:spPr>
        <p:txBody>
          <a:bodyPr wrap="square" rtlCol="0">
            <a:spAutoFit/>
          </a:bodyPr>
          <a:lstStyle/>
          <a:p>
            <a:r>
              <a:rPr lang="zh-CN" altLang="fr-FR" sz="2600" b="1" cap="all" dirty="0" smtClean="0">
                <a:solidFill>
                  <a:srgbClr val="009897"/>
                </a:solidFill>
                <a:latin typeface="Century Gothic" pitchFamily="34" charset="0"/>
              </a:rPr>
              <a:t>注意考试制度</a:t>
            </a:r>
            <a:endParaRPr lang="fr-FR" altLang="fr-FR" sz="2600" b="1" cap="all" dirty="0">
              <a:solidFill>
                <a:srgbClr val="009897"/>
              </a:solidFill>
              <a:latin typeface="Century Gothic" pitchFamily="34" charset="0"/>
            </a:endParaRPr>
          </a:p>
        </p:txBody>
      </p:sp>
    </p:spTree>
    <p:extLst>
      <p:ext uri="{BB962C8B-B14F-4D97-AF65-F5344CB8AC3E}">
        <p14:creationId xmlns:p14="http://schemas.microsoft.com/office/powerpoint/2010/main" val="17990335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ZoneTexte 2"/>
          <p:cNvSpPr txBox="1"/>
          <p:nvPr/>
        </p:nvSpPr>
        <p:spPr>
          <a:xfrm>
            <a:off x="2555776" y="1772816"/>
            <a:ext cx="6120680" cy="4478149"/>
          </a:xfrm>
          <a:prstGeom prst="rect">
            <a:avLst/>
          </a:prstGeom>
          <a:noFill/>
        </p:spPr>
        <p:txBody>
          <a:bodyPr wrap="square" rtlCol="0">
            <a:spAutoFit/>
          </a:bodyPr>
          <a:lstStyle/>
          <a:p>
            <a:pPr algn="ctr"/>
            <a:r>
              <a:rPr lang="fr-FR" sz="4000" b="1" dirty="0" smtClean="0">
                <a:solidFill>
                  <a:srgbClr val="252320"/>
                </a:solidFill>
                <a:latin typeface="Century Gothic" pitchFamily="34" charset="0"/>
              </a:rPr>
              <a:t>UNIVERSITÉ </a:t>
            </a:r>
          </a:p>
          <a:p>
            <a:pPr algn="ctr"/>
            <a:r>
              <a:rPr lang="fr-FR" sz="4000" b="1" dirty="0" smtClean="0">
                <a:solidFill>
                  <a:srgbClr val="252320"/>
                </a:solidFill>
                <a:latin typeface="Century Gothic" pitchFamily="34" charset="0"/>
              </a:rPr>
              <a:t>JEAN MOULIN LYON 3</a:t>
            </a:r>
          </a:p>
          <a:p>
            <a:pPr algn="ctr"/>
            <a:r>
              <a:rPr lang="zh-CN" altLang="fr-FR" sz="4000" b="1" dirty="0">
                <a:solidFill>
                  <a:srgbClr val="252320"/>
                </a:solidFill>
                <a:latin typeface="Century Gothic" pitchFamily="34" charset="0"/>
              </a:rPr>
              <a:t>留</a:t>
            </a:r>
            <a:r>
              <a:rPr lang="zh-CN" altLang="fr-FR" sz="4000" b="1" dirty="0" smtClean="0">
                <a:solidFill>
                  <a:srgbClr val="252320"/>
                </a:solidFill>
                <a:latin typeface="Century Gothic" pitchFamily="34" charset="0"/>
              </a:rPr>
              <a:t>学</a:t>
            </a:r>
            <a:r>
              <a:rPr lang="zh-CN" altLang="fr-FR" sz="4000" b="1" dirty="0">
                <a:solidFill>
                  <a:srgbClr val="252320"/>
                </a:solidFill>
                <a:latin typeface="Century Gothic" pitchFamily="34" charset="0"/>
              </a:rPr>
              <a:t>法</a:t>
            </a:r>
            <a:r>
              <a:rPr lang="zh-CN" altLang="fr-FR" sz="4000" b="1" dirty="0" smtClean="0">
                <a:solidFill>
                  <a:srgbClr val="252320"/>
                </a:solidFill>
                <a:latin typeface="Century Gothic" pitchFamily="34" charset="0"/>
              </a:rPr>
              <a:t>国学习篇</a:t>
            </a:r>
            <a:endParaRPr lang="fr-FR" altLang="zh-CN" sz="4000" b="1" dirty="0" smtClean="0">
              <a:solidFill>
                <a:srgbClr val="252320"/>
              </a:solidFill>
              <a:latin typeface="Century Gothic" pitchFamily="34" charset="0"/>
            </a:endParaRPr>
          </a:p>
          <a:p>
            <a:endParaRPr lang="fr-FR" sz="1000" b="1" dirty="0" smtClean="0">
              <a:solidFill>
                <a:srgbClr val="252320"/>
              </a:solidFill>
              <a:latin typeface="Century Gothic" pitchFamily="34" charset="0"/>
            </a:endParaRPr>
          </a:p>
          <a:p>
            <a:r>
              <a:rPr lang="fr-FR" sz="1000" b="1" dirty="0" smtClean="0">
                <a:solidFill>
                  <a:srgbClr val="252320"/>
                </a:solidFill>
                <a:latin typeface="Century Gothic" pitchFamily="34" charset="0"/>
              </a:rPr>
              <a:t>Mr</a:t>
            </a:r>
            <a:r>
              <a:rPr lang="fr-FR" sz="1000" b="1" dirty="0">
                <a:solidFill>
                  <a:srgbClr val="252320"/>
                </a:solidFill>
                <a:latin typeface="Century Gothic" pitchFamily="34" charset="0"/>
              </a:rPr>
              <a:t>.  YANG Xiao (Lucien) </a:t>
            </a:r>
            <a:r>
              <a:rPr lang="zh-CN" altLang="fr-FR" sz="1000" b="1" dirty="0">
                <a:solidFill>
                  <a:srgbClr val="252320"/>
                </a:solidFill>
                <a:latin typeface="Century Gothic" pitchFamily="34" charset="0"/>
              </a:rPr>
              <a:t>杨 啸</a:t>
            </a:r>
          </a:p>
          <a:p>
            <a:r>
              <a:rPr lang="fr-FR" sz="1000" b="1" dirty="0">
                <a:solidFill>
                  <a:srgbClr val="252320"/>
                </a:solidFill>
                <a:latin typeface="Century Gothic" pitchFamily="34" charset="0"/>
              </a:rPr>
              <a:t>PhD in </a:t>
            </a:r>
            <a:r>
              <a:rPr lang="fr-FR" sz="1000" b="1" dirty="0" err="1">
                <a:solidFill>
                  <a:srgbClr val="252320"/>
                </a:solidFill>
                <a:latin typeface="Century Gothic" pitchFamily="34" charset="0"/>
              </a:rPr>
              <a:t>Language</a:t>
            </a:r>
            <a:r>
              <a:rPr lang="fr-FR" sz="1000" b="1" dirty="0">
                <a:solidFill>
                  <a:srgbClr val="252320"/>
                </a:solidFill>
                <a:latin typeface="Century Gothic" pitchFamily="34" charset="0"/>
              </a:rPr>
              <a:t> Science, </a:t>
            </a:r>
            <a:r>
              <a:rPr lang="fr-FR" sz="1000" b="1" dirty="0" err="1">
                <a:solidFill>
                  <a:srgbClr val="252320"/>
                </a:solidFill>
                <a:latin typeface="Century Gothic" pitchFamily="34" charset="0"/>
              </a:rPr>
              <a:t>Sociology</a:t>
            </a:r>
            <a:r>
              <a:rPr lang="fr-FR" sz="1000" b="1" dirty="0">
                <a:solidFill>
                  <a:srgbClr val="252320"/>
                </a:solidFill>
                <a:latin typeface="Century Gothic" pitchFamily="34" charset="0"/>
              </a:rPr>
              <a:t> and </a:t>
            </a:r>
            <a:r>
              <a:rPr lang="fr-FR" sz="1000" b="1" dirty="0" err="1">
                <a:solidFill>
                  <a:srgbClr val="252320"/>
                </a:solidFill>
                <a:latin typeface="Century Gothic" pitchFamily="34" charset="0"/>
              </a:rPr>
              <a:t>Human</a:t>
            </a:r>
            <a:r>
              <a:rPr lang="fr-FR" sz="1000" b="1" dirty="0">
                <a:solidFill>
                  <a:srgbClr val="252320"/>
                </a:solidFill>
                <a:latin typeface="Century Gothic" pitchFamily="34" charset="0"/>
              </a:rPr>
              <a:t> </a:t>
            </a:r>
            <a:r>
              <a:rPr lang="fr-FR" sz="1000" b="1" dirty="0" err="1">
                <a:solidFill>
                  <a:srgbClr val="252320"/>
                </a:solidFill>
                <a:latin typeface="Century Gothic" pitchFamily="34" charset="0"/>
              </a:rPr>
              <a:t>Development</a:t>
            </a:r>
            <a:r>
              <a:rPr lang="fr-FR" sz="1000" b="1" dirty="0">
                <a:solidFill>
                  <a:srgbClr val="252320"/>
                </a:solidFill>
                <a:latin typeface="Century Gothic" pitchFamily="34" charset="0"/>
              </a:rPr>
              <a:t> </a:t>
            </a:r>
            <a:r>
              <a:rPr lang="fr-FR" sz="1000" b="1" dirty="0" err="1">
                <a:solidFill>
                  <a:srgbClr val="252320"/>
                </a:solidFill>
                <a:latin typeface="Century Gothic" pitchFamily="34" charset="0"/>
              </a:rPr>
              <a:t>Research</a:t>
            </a:r>
            <a:endParaRPr lang="fr-FR" sz="1000" b="1" dirty="0">
              <a:solidFill>
                <a:srgbClr val="252320"/>
              </a:solidFill>
              <a:latin typeface="Century Gothic" pitchFamily="34" charset="0"/>
            </a:endParaRPr>
          </a:p>
          <a:p>
            <a:r>
              <a:rPr lang="zh-CN" altLang="fr-FR" sz="1000" b="1" dirty="0">
                <a:solidFill>
                  <a:srgbClr val="252320"/>
                </a:solidFill>
                <a:latin typeface="Century Gothic" pitchFamily="34" charset="0"/>
              </a:rPr>
              <a:t>博士</a:t>
            </a:r>
          </a:p>
          <a:p>
            <a:r>
              <a:rPr lang="fr-FR" sz="1000" b="1" dirty="0">
                <a:solidFill>
                  <a:srgbClr val="252320"/>
                </a:solidFill>
                <a:latin typeface="Century Gothic" pitchFamily="34" charset="0"/>
              </a:rPr>
              <a:t>Asia International </a:t>
            </a:r>
            <a:r>
              <a:rPr lang="fr-FR" sz="1000" b="1" dirty="0" err="1">
                <a:solidFill>
                  <a:srgbClr val="252320"/>
                </a:solidFill>
                <a:latin typeface="Century Gothic" pitchFamily="34" charset="0"/>
              </a:rPr>
              <a:t>Cooperation</a:t>
            </a:r>
            <a:r>
              <a:rPr lang="fr-FR" sz="1000" b="1" dirty="0">
                <a:solidFill>
                  <a:srgbClr val="252320"/>
                </a:solidFill>
                <a:latin typeface="Century Gothic" pitchFamily="34" charset="0"/>
              </a:rPr>
              <a:t> </a:t>
            </a:r>
            <a:r>
              <a:rPr lang="fr-FR" sz="1000" b="1" dirty="0" err="1">
                <a:solidFill>
                  <a:srgbClr val="252320"/>
                </a:solidFill>
                <a:latin typeface="Century Gothic" pitchFamily="34" charset="0"/>
              </a:rPr>
              <a:t>Officer</a:t>
            </a:r>
            <a:endParaRPr lang="fr-FR" sz="1000" b="1" dirty="0">
              <a:solidFill>
                <a:srgbClr val="252320"/>
              </a:solidFill>
              <a:latin typeface="Century Gothic" pitchFamily="34" charset="0"/>
            </a:endParaRPr>
          </a:p>
          <a:p>
            <a:r>
              <a:rPr lang="fr-FR" sz="1000" b="1" dirty="0">
                <a:solidFill>
                  <a:srgbClr val="252320"/>
                </a:solidFill>
                <a:latin typeface="Century Gothic" pitchFamily="34" charset="0"/>
              </a:rPr>
              <a:t>International Relations Office</a:t>
            </a:r>
          </a:p>
          <a:p>
            <a:r>
              <a:rPr lang="fr-FR" sz="1000" b="1" dirty="0" err="1">
                <a:solidFill>
                  <a:srgbClr val="252320"/>
                </a:solidFill>
                <a:latin typeface="Century Gothic" pitchFamily="34" charset="0"/>
              </a:rPr>
              <a:t>University</a:t>
            </a:r>
            <a:r>
              <a:rPr lang="fr-FR" sz="1000" b="1" dirty="0">
                <a:solidFill>
                  <a:srgbClr val="252320"/>
                </a:solidFill>
                <a:latin typeface="Century Gothic" pitchFamily="34" charset="0"/>
              </a:rPr>
              <a:t> Jean Moulin Lyon 3</a:t>
            </a:r>
          </a:p>
          <a:p>
            <a:pPr>
              <a:lnSpc>
                <a:spcPct val="150000"/>
              </a:lnSpc>
            </a:pPr>
            <a:r>
              <a:rPr lang="zh-CN" altLang="fr-FR" sz="1000" b="1" dirty="0">
                <a:solidFill>
                  <a:srgbClr val="252320"/>
                </a:solidFill>
                <a:latin typeface="Century Gothic" pitchFamily="34" charset="0"/>
              </a:rPr>
              <a:t>法国让 穆兰里昂第三大学</a:t>
            </a:r>
          </a:p>
          <a:p>
            <a:pPr>
              <a:lnSpc>
                <a:spcPct val="150000"/>
              </a:lnSpc>
            </a:pPr>
            <a:r>
              <a:rPr lang="zh-CN" altLang="fr-FR" sz="1000" b="1" dirty="0">
                <a:solidFill>
                  <a:srgbClr val="252320"/>
                </a:solidFill>
                <a:latin typeface="Century Gothic" pitchFamily="34" charset="0"/>
              </a:rPr>
              <a:t>国际关系部</a:t>
            </a:r>
          </a:p>
          <a:p>
            <a:pPr>
              <a:lnSpc>
                <a:spcPct val="150000"/>
              </a:lnSpc>
            </a:pPr>
            <a:r>
              <a:rPr lang="zh-CN" altLang="fr-FR" sz="1000" b="1" dirty="0">
                <a:solidFill>
                  <a:srgbClr val="252320"/>
                </a:solidFill>
                <a:latin typeface="Century Gothic" pitchFamily="34" charset="0"/>
              </a:rPr>
              <a:t>亚洲合作项目主管</a:t>
            </a:r>
          </a:p>
          <a:p>
            <a:r>
              <a:rPr lang="fr-FR" sz="1000" b="1" dirty="0">
                <a:solidFill>
                  <a:srgbClr val="252320"/>
                </a:solidFill>
                <a:latin typeface="Century Gothic" pitchFamily="34" charset="0"/>
              </a:rPr>
              <a:t>1 C Avenue des Frères Lumières CS 78242 69372 LYON CEDEX 08 </a:t>
            </a:r>
            <a:r>
              <a:rPr lang="fr-FR" sz="1000" b="1" dirty="0" smtClean="0">
                <a:solidFill>
                  <a:srgbClr val="252320"/>
                </a:solidFill>
                <a:latin typeface="Century Gothic" pitchFamily="34" charset="0"/>
              </a:rPr>
              <a:t>France</a:t>
            </a:r>
            <a:endParaRPr lang="fr-FR" sz="1000" b="1" dirty="0" smtClean="0">
              <a:solidFill>
                <a:srgbClr val="252320"/>
              </a:solidFill>
              <a:latin typeface="Century Gothic" pitchFamily="34" charset="0"/>
            </a:endParaRPr>
          </a:p>
          <a:p>
            <a:r>
              <a:rPr lang="fr-FR" sz="1000" b="1" dirty="0" smtClean="0">
                <a:solidFill>
                  <a:srgbClr val="252320"/>
                </a:solidFill>
                <a:latin typeface="Century Gothic" pitchFamily="34" charset="0"/>
              </a:rPr>
              <a:t>Tel</a:t>
            </a:r>
            <a:r>
              <a:rPr lang="fr-FR" sz="1000" b="1" dirty="0">
                <a:solidFill>
                  <a:srgbClr val="252320"/>
                </a:solidFill>
                <a:latin typeface="Century Gothic" pitchFamily="34" charset="0"/>
              </a:rPr>
              <a:t>: +33 (0)4 78 78 75 28</a:t>
            </a:r>
          </a:p>
          <a:p>
            <a:r>
              <a:rPr lang="fr-FR" sz="1000" b="1" dirty="0">
                <a:solidFill>
                  <a:srgbClr val="252320"/>
                </a:solidFill>
                <a:latin typeface="Century Gothic" pitchFamily="34" charset="0"/>
              </a:rPr>
              <a:t>E-mail : lucien.yang@univ-lyon3.fr</a:t>
            </a:r>
          </a:p>
          <a:p>
            <a:r>
              <a:rPr lang="fr-FR" sz="1000" b="1" dirty="0">
                <a:solidFill>
                  <a:srgbClr val="252320"/>
                </a:solidFill>
                <a:latin typeface="Century Gothic" pitchFamily="34" charset="0"/>
              </a:rPr>
              <a:t>www.univ-lyon3.fr </a:t>
            </a:r>
          </a:p>
        </p:txBody>
      </p:sp>
    </p:spTree>
    <p:extLst>
      <p:ext uri="{BB962C8B-B14F-4D97-AF65-F5344CB8AC3E}">
        <p14:creationId xmlns:p14="http://schemas.microsoft.com/office/powerpoint/2010/main" val="59244944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67006"/>
            <a:ext cx="9144000" cy="678656"/>
          </a:xfrm>
          <a:prstGeom prst="rect">
            <a:avLst/>
          </a:prstGeom>
        </p:spPr>
      </p:pic>
      <p:sp>
        <p:nvSpPr>
          <p:cNvPr id="7" name="ZoneTexte 12"/>
          <p:cNvSpPr txBox="1">
            <a:spLocks noChangeArrowheads="1"/>
          </p:cNvSpPr>
          <p:nvPr/>
        </p:nvSpPr>
        <p:spPr bwMode="auto">
          <a:xfrm>
            <a:off x="683568" y="1550358"/>
            <a:ext cx="7848871" cy="4616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nSpc>
                <a:spcPct val="150000"/>
              </a:lnSpc>
            </a:pPr>
            <a:r>
              <a:rPr lang="fr-FR" altLang="zh-CN" b="1" dirty="0" smtClean="0">
                <a:solidFill>
                  <a:schemeClr val="tx1">
                    <a:lumMod val="85000"/>
                    <a:lumOff val="15000"/>
                  </a:schemeClr>
                </a:solidFill>
                <a:latin typeface="Century Gothic" pitchFamily="34" charset="0"/>
              </a:rPr>
              <a:t>1, </a:t>
            </a:r>
            <a:r>
              <a:rPr lang="zh-CN" altLang="fr-FR" b="1" dirty="0" smtClean="0">
                <a:solidFill>
                  <a:schemeClr val="tx1">
                    <a:lumMod val="85000"/>
                    <a:lumOff val="15000"/>
                  </a:schemeClr>
                </a:solidFill>
                <a:latin typeface="Century Gothic" pitchFamily="34" charset="0"/>
              </a:rPr>
              <a:t>我们会和</a:t>
            </a:r>
            <a:r>
              <a:rPr lang="zh-CN" altLang="fr-FR" b="1" dirty="0">
                <a:solidFill>
                  <a:schemeClr val="tx1">
                    <a:lumMod val="85000"/>
                    <a:lumOff val="15000"/>
                  </a:schemeClr>
                </a:solidFill>
                <a:latin typeface="Century Gothic" pitchFamily="34" charset="0"/>
              </a:rPr>
              <a:t>法国驻中国的</a:t>
            </a:r>
            <a:r>
              <a:rPr lang="fr-FR" altLang="zh-CN" b="1" dirty="0">
                <a:solidFill>
                  <a:schemeClr val="tx1">
                    <a:lumMod val="85000"/>
                    <a:lumOff val="15000"/>
                  </a:schemeClr>
                </a:solidFill>
                <a:latin typeface="Century Gothic" pitchFamily="34" charset="0"/>
              </a:rPr>
              <a:t>Campus France</a:t>
            </a:r>
            <a:r>
              <a:rPr lang="zh-CN" altLang="fr-FR" b="1" dirty="0">
                <a:solidFill>
                  <a:schemeClr val="tx1">
                    <a:lumMod val="85000"/>
                    <a:lumOff val="15000"/>
                  </a:schemeClr>
                </a:solidFill>
                <a:latin typeface="Century Gothic" pitchFamily="34" charset="0"/>
              </a:rPr>
              <a:t>进行了</a:t>
            </a:r>
            <a:r>
              <a:rPr lang="zh-CN" altLang="fr-FR" b="1" dirty="0" smtClean="0">
                <a:solidFill>
                  <a:schemeClr val="tx1">
                    <a:lumMod val="85000"/>
                    <a:lumOff val="15000"/>
                  </a:schemeClr>
                </a:solidFill>
                <a:latin typeface="Century Gothic" pitchFamily="34" charset="0"/>
              </a:rPr>
              <a:t>确认</a:t>
            </a:r>
            <a:r>
              <a:rPr lang="fr-FR" altLang="zh-CN" b="1" dirty="0" smtClean="0">
                <a:solidFill>
                  <a:schemeClr val="tx1">
                    <a:lumMod val="85000"/>
                    <a:lumOff val="15000"/>
                  </a:schemeClr>
                </a:solidFill>
                <a:latin typeface="Century Gothic" pitchFamily="34" charset="0"/>
              </a:rPr>
              <a:t>, </a:t>
            </a:r>
            <a:r>
              <a:rPr lang="zh-CN" altLang="fr-FR" b="1" dirty="0" smtClean="0">
                <a:solidFill>
                  <a:schemeClr val="tx1">
                    <a:lumMod val="85000"/>
                    <a:lumOff val="15000"/>
                  </a:schemeClr>
                </a:solidFill>
                <a:latin typeface="Century Gothic" pitchFamily="34" charset="0"/>
              </a:rPr>
              <a:t>确认大家的交流学生身份和就读项目</a:t>
            </a:r>
            <a:r>
              <a:rPr lang="fr-FR" altLang="zh-CN" b="1" dirty="0" smtClean="0">
                <a:solidFill>
                  <a:schemeClr val="tx1">
                    <a:lumMod val="85000"/>
                    <a:lumOff val="15000"/>
                  </a:schemeClr>
                </a:solidFill>
                <a:latin typeface="Century Gothic" pitchFamily="34" charset="0"/>
              </a:rPr>
              <a:t>. </a:t>
            </a:r>
            <a:endParaRPr lang="fr-FR" altLang="zh-CN" b="1" dirty="0">
              <a:solidFill>
                <a:schemeClr val="tx1">
                  <a:lumMod val="85000"/>
                  <a:lumOff val="15000"/>
                </a:schemeClr>
              </a:solidFill>
              <a:latin typeface="Century Gothic" pitchFamily="34" charset="0"/>
            </a:endParaRPr>
          </a:p>
          <a:p>
            <a:pPr lvl="0">
              <a:lnSpc>
                <a:spcPct val="150000"/>
              </a:lnSpc>
            </a:pPr>
            <a:r>
              <a:rPr lang="fr-FR" altLang="zh-CN" b="1" dirty="0">
                <a:solidFill>
                  <a:schemeClr val="tx1">
                    <a:lumMod val="85000"/>
                    <a:lumOff val="15000"/>
                  </a:schemeClr>
                </a:solidFill>
                <a:latin typeface="Century Gothic" pitchFamily="34" charset="0"/>
              </a:rPr>
              <a:t>2</a:t>
            </a:r>
            <a:r>
              <a:rPr lang="fr-FR" altLang="zh-CN" b="1" dirty="0" smtClean="0">
                <a:solidFill>
                  <a:schemeClr val="tx1">
                    <a:lumMod val="85000"/>
                    <a:lumOff val="15000"/>
                  </a:schemeClr>
                </a:solidFill>
                <a:latin typeface="Century Gothic" pitchFamily="34" charset="0"/>
              </a:rPr>
              <a:t>, </a:t>
            </a:r>
            <a:r>
              <a:rPr lang="zh-CN" altLang="fr-FR" b="1" dirty="0" smtClean="0">
                <a:solidFill>
                  <a:schemeClr val="tx1">
                    <a:lumMod val="85000"/>
                    <a:lumOff val="15000"/>
                  </a:schemeClr>
                </a:solidFill>
                <a:latin typeface="Century Gothic" pitchFamily="34" charset="0"/>
              </a:rPr>
              <a:t>学校没有</a:t>
            </a:r>
            <a:r>
              <a:rPr lang="zh-CN" altLang="fr-FR" b="1" u="sng" dirty="0" smtClean="0">
                <a:solidFill>
                  <a:schemeClr val="tx1">
                    <a:lumMod val="85000"/>
                    <a:lumOff val="15000"/>
                  </a:schemeClr>
                </a:solidFill>
                <a:latin typeface="Century Gothic" pitchFamily="34" charset="0"/>
              </a:rPr>
              <a:t>迟到入学证明</a:t>
            </a:r>
            <a:r>
              <a:rPr lang="fr-FR" altLang="zh-CN" b="1" dirty="0" smtClean="0">
                <a:solidFill>
                  <a:schemeClr val="tx1">
                    <a:lumMod val="85000"/>
                    <a:lumOff val="15000"/>
                  </a:schemeClr>
                </a:solidFill>
                <a:latin typeface="Century Gothic" pitchFamily="34" charset="0"/>
              </a:rPr>
              <a:t>, </a:t>
            </a:r>
            <a:r>
              <a:rPr lang="zh-CN" altLang="fr-FR" b="1" dirty="0" smtClean="0">
                <a:solidFill>
                  <a:schemeClr val="tx1">
                    <a:lumMod val="85000"/>
                    <a:lumOff val="15000"/>
                  </a:schemeClr>
                </a:solidFill>
                <a:latin typeface="Century Gothic" pitchFamily="34" charset="0"/>
              </a:rPr>
              <a:t>所以请同学们认真地准备签证所有的工作</a:t>
            </a:r>
            <a:r>
              <a:rPr lang="fr-FR" altLang="zh-CN" b="1" dirty="0" smtClean="0">
                <a:solidFill>
                  <a:schemeClr val="tx1">
                    <a:lumMod val="85000"/>
                    <a:lumOff val="15000"/>
                  </a:schemeClr>
                </a:solidFill>
                <a:latin typeface="Century Gothic" pitchFamily="34" charset="0"/>
              </a:rPr>
              <a:t>,</a:t>
            </a:r>
            <a:r>
              <a:rPr lang="zh-CN" altLang="fr-FR" b="1" dirty="0" smtClean="0">
                <a:solidFill>
                  <a:schemeClr val="tx1">
                    <a:lumMod val="85000"/>
                    <a:lumOff val="15000"/>
                  </a:schemeClr>
                </a:solidFill>
                <a:latin typeface="Century Gothic" pitchFamily="34" charset="0"/>
              </a:rPr>
              <a:t>特别认真对待签证面试</a:t>
            </a:r>
            <a:r>
              <a:rPr lang="fr-FR" altLang="zh-CN" b="1" dirty="0" smtClean="0">
                <a:solidFill>
                  <a:schemeClr val="tx1">
                    <a:lumMod val="85000"/>
                    <a:lumOff val="15000"/>
                  </a:schemeClr>
                </a:solidFill>
                <a:latin typeface="Century Gothic" pitchFamily="34" charset="0"/>
              </a:rPr>
              <a:t>. </a:t>
            </a:r>
          </a:p>
          <a:p>
            <a:pPr lvl="0">
              <a:lnSpc>
                <a:spcPct val="150000"/>
              </a:lnSpc>
            </a:pPr>
            <a:r>
              <a:rPr lang="fr-FR" altLang="zh-CN" b="1" dirty="0" smtClean="0">
                <a:solidFill>
                  <a:schemeClr val="tx1">
                    <a:lumMod val="85000"/>
                    <a:lumOff val="15000"/>
                  </a:schemeClr>
                </a:solidFill>
                <a:latin typeface="Century Gothic" pitchFamily="34" charset="0"/>
              </a:rPr>
              <a:t>3, </a:t>
            </a:r>
            <a:r>
              <a:rPr lang="zh-CN" altLang="fr-FR" b="1" dirty="0" smtClean="0">
                <a:solidFill>
                  <a:schemeClr val="tx1">
                    <a:lumMod val="85000"/>
                    <a:lumOff val="15000"/>
                  </a:schemeClr>
                </a:solidFill>
                <a:latin typeface="Century Gothic" pitchFamily="34" charset="0"/>
              </a:rPr>
              <a:t>如果有签证拒绝情况出现</a:t>
            </a:r>
            <a:r>
              <a:rPr lang="fr-FR" altLang="zh-CN" b="1" dirty="0" smtClean="0">
                <a:solidFill>
                  <a:schemeClr val="tx1">
                    <a:lumMod val="85000"/>
                    <a:lumOff val="15000"/>
                  </a:schemeClr>
                </a:solidFill>
                <a:latin typeface="Century Gothic" pitchFamily="34" charset="0"/>
              </a:rPr>
              <a:t>, </a:t>
            </a:r>
            <a:r>
              <a:rPr lang="zh-CN" altLang="fr-FR" b="1" dirty="0" smtClean="0">
                <a:solidFill>
                  <a:schemeClr val="tx1">
                    <a:lumMod val="85000"/>
                    <a:lumOff val="15000"/>
                  </a:schemeClr>
                </a:solidFill>
                <a:latin typeface="Century Gothic" pitchFamily="34" charset="0"/>
              </a:rPr>
              <a:t>建议放弃本学期交流</a:t>
            </a:r>
            <a:r>
              <a:rPr lang="fr-FR" altLang="zh-CN" b="1" dirty="0" smtClean="0">
                <a:solidFill>
                  <a:schemeClr val="tx1">
                    <a:lumMod val="85000"/>
                    <a:lumOff val="15000"/>
                  </a:schemeClr>
                </a:solidFill>
                <a:latin typeface="Century Gothic" pitchFamily="34" charset="0"/>
              </a:rPr>
              <a:t>, </a:t>
            </a:r>
            <a:r>
              <a:rPr lang="zh-CN" altLang="fr-FR" b="1" dirty="0" smtClean="0">
                <a:solidFill>
                  <a:schemeClr val="tx1">
                    <a:lumMod val="85000"/>
                    <a:lumOff val="15000"/>
                  </a:schemeClr>
                </a:solidFill>
                <a:latin typeface="Century Gothic" pitchFamily="34" charset="0"/>
              </a:rPr>
              <a:t>改换下学期交流</a:t>
            </a:r>
            <a:r>
              <a:rPr lang="fr-FR" altLang="zh-CN" b="1" dirty="0" smtClean="0">
                <a:solidFill>
                  <a:schemeClr val="tx1">
                    <a:lumMod val="85000"/>
                    <a:lumOff val="15000"/>
                  </a:schemeClr>
                </a:solidFill>
                <a:latin typeface="Century Gothic" pitchFamily="34" charset="0"/>
              </a:rPr>
              <a:t>. </a:t>
            </a:r>
          </a:p>
          <a:p>
            <a:pPr lvl="0">
              <a:lnSpc>
                <a:spcPct val="150000"/>
              </a:lnSpc>
            </a:pPr>
            <a:endParaRPr lang="fr-FR" altLang="zh-CN" sz="800" b="1" dirty="0" smtClean="0">
              <a:solidFill>
                <a:schemeClr val="tx1">
                  <a:lumMod val="85000"/>
                  <a:lumOff val="15000"/>
                </a:schemeClr>
              </a:solidFill>
              <a:latin typeface="Century Gothic" pitchFamily="34" charset="0"/>
            </a:endParaRPr>
          </a:p>
          <a:p>
            <a:pPr lvl="0">
              <a:lnSpc>
                <a:spcPct val="150000"/>
              </a:lnSpc>
            </a:pPr>
            <a:r>
              <a:rPr lang="zh-CN" altLang="fr-FR" sz="1400" b="1" dirty="0" smtClean="0">
                <a:solidFill>
                  <a:schemeClr val="tx1">
                    <a:lumMod val="85000"/>
                    <a:lumOff val="15000"/>
                  </a:schemeClr>
                </a:solidFill>
                <a:latin typeface="Century Gothic" pitchFamily="34" charset="0"/>
              </a:rPr>
              <a:t>如果晚到学校</a:t>
            </a:r>
            <a:r>
              <a:rPr lang="fr-FR" altLang="zh-CN" sz="1400" b="1" dirty="0" smtClean="0">
                <a:solidFill>
                  <a:schemeClr val="tx1">
                    <a:lumMod val="85000"/>
                    <a:lumOff val="15000"/>
                  </a:schemeClr>
                </a:solidFill>
                <a:latin typeface="Century Gothic" pitchFamily="34" charset="0"/>
              </a:rPr>
              <a:t>, </a:t>
            </a:r>
            <a:r>
              <a:rPr lang="zh-CN" altLang="fr-FR" sz="1400" b="1" dirty="0" smtClean="0">
                <a:solidFill>
                  <a:schemeClr val="tx1">
                    <a:lumMod val="85000"/>
                    <a:lumOff val="15000"/>
                  </a:schemeClr>
                </a:solidFill>
                <a:latin typeface="Century Gothic" pitchFamily="34" charset="0"/>
              </a:rPr>
              <a:t>学生会遇到</a:t>
            </a:r>
            <a:r>
              <a:rPr lang="fr-FR" altLang="zh-CN" sz="1400" b="1" dirty="0" smtClean="0">
                <a:solidFill>
                  <a:schemeClr val="tx1">
                    <a:lumMod val="85000"/>
                    <a:lumOff val="15000"/>
                  </a:schemeClr>
                </a:solidFill>
                <a:latin typeface="Century Gothic" pitchFamily="34" charset="0"/>
              </a:rPr>
              <a:t>5</a:t>
            </a:r>
            <a:r>
              <a:rPr lang="zh-CN" altLang="fr-FR" sz="1400" b="1" dirty="0" smtClean="0">
                <a:solidFill>
                  <a:schemeClr val="tx1">
                    <a:lumMod val="85000"/>
                    <a:lumOff val="15000"/>
                  </a:schemeClr>
                </a:solidFill>
                <a:latin typeface="Century Gothic" pitchFamily="34" charset="0"/>
              </a:rPr>
              <a:t>个问题</a:t>
            </a:r>
            <a:r>
              <a:rPr lang="fr-FR" altLang="zh-CN" sz="1400" b="1" dirty="0" smtClean="0">
                <a:solidFill>
                  <a:schemeClr val="tx1">
                    <a:lumMod val="85000"/>
                    <a:lumOff val="15000"/>
                  </a:schemeClr>
                </a:solidFill>
                <a:latin typeface="Century Gothic" pitchFamily="34" charset="0"/>
              </a:rPr>
              <a:t>.  </a:t>
            </a:r>
            <a:r>
              <a:rPr lang="zh-CN" altLang="fr-FR" sz="1400" b="1" dirty="0" smtClean="0">
                <a:solidFill>
                  <a:schemeClr val="tx1">
                    <a:lumMod val="85000"/>
                    <a:lumOff val="15000"/>
                  </a:schemeClr>
                </a:solidFill>
                <a:latin typeface="Century Gothic" pitchFamily="34" charset="0"/>
              </a:rPr>
              <a:t>这</a:t>
            </a:r>
            <a:r>
              <a:rPr lang="fr-FR" altLang="zh-CN" sz="1400" b="1" dirty="0" smtClean="0">
                <a:solidFill>
                  <a:schemeClr val="tx1">
                    <a:lumMod val="85000"/>
                    <a:lumOff val="15000"/>
                  </a:schemeClr>
                </a:solidFill>
                <a:latin typeface="Century Gothic" pitchFamily="34" charset="0"/>
              </a:rPr>
              <a:t>5</a:t>
            </a:r>
            <a:r>
              <a:rPr lang="zh-CN" altLang="fr-FR" sz="1400" b="1" dirty="0" smtClean="0">
                <a:solidFill>
                  <a:schemeClr val="tx1">
                    <a:lumMod val="85000"/>
                    <a:lumOff val="15000"/>
                  </a:schemeClr>
                </a:solidFill>
                <a:latin typeface="Century Gothic" pitchFamily="34" charset="0"/>
              </a:rPr>
              <a:t>个问题我是没有办法解决的</a:t>
            </a:r>
            <a:r>
              <a:rPr lang="fr-FR" altLang="zh-CN" sz="1400" b="1" dirty="0" smtClean="0">
                <a:solidFill>
                  <a:schemeClr val="tx1">
                    <a:lumMod val="85000"/>
                    <a:lumOff val="15000"/>
                  </a:schemeClr>
                </a:solidFill>
                <a:latin typeface="Century Gothic" pitchFamily="34" charset="0"/>
              </a:rPr>
              <a:t>.</a:t>
            </a:r>
          </a:p>
          <a:p>
            <a:pPr marL="342900" lvl="0" indent="-342900">
              <a:lnSpc>
                <a:spcPct val="150000"/>
              </a:lnSpc>
              <a:buAutoNum type="arabicPeriod"/>
            </a:pPr>
            <a:r>
              <a:rPr lang="zh-CN" altLang="fr-FR" sz="1400" b="1" dirty="0" smtClean="0">
                <a:solidFill>
                  <a:schemeClr val="tx1">
                    <a:lumMod val="85000"/>
                    <a:lumOff val="15000"/>
                  </a:schemeClr>
                </a:solidFill>
                <a:latin typeface="Century Gothic" pitchFamily="34" charset="0"/>
              </a:rPr>
              <a:t>缺</a:t>
            </a:r>
            <a:r>
              <a:rPr lang="zh-CN" altLang="fr-FR" sz="1400" b="1" dirty="0">
                <a:solidFill>
                  <a:schemeClr val="tx1">
                    <a:lumMod val="85000"/>
                    <a:lumOff val="15000"/>
                  </a:schemeClr>
                </a:solidFill>
                <a:latin typeface="Century Gothic" pitchFamily="34" charset="0"/>
              </a:rPr>
              <a:t>席</a:t>
            </a:r>
            <a:r>
              <a:rPr lang="fr-FR" altLang="zh-CN" sz="1400" b="1" dirty="0" smtClean="0">
                <a:solidFill>
                  <a:schemeClr val="tx1">
                    <a:lumMod val="85000"/>
                    <a:lumOff val="15000"/>
                  </a:schemeClr>
                </a:solidFill>
                <a:latin typeface="Century Gothic" pitchFamily="34" charset="0"/>
              </a:rPr>
              <a:t>SELF </a:t>
            </a:r>
            <a:r>
              <a:rPr lang="zh-CN" altLang="fr-FR" sz="1400" b="1" dirty="0" smtClean="0">
                <a:solidFill>
                  <a:schemeClr val="tx1">
                    <a:lumMod val="85000"/>
                    <a:lumOff val="15000"/>
                  </a:schemeClr>
                </a:solidFill>
                <a:latin typeface="Century Gothic" pitchFamily="34" charset="0"/>
              </a:rPr>
              <a:t>法</a:t>
            </a:r>
            <a:r>
              <a:rPr lang="zh-CN" altLang="fr-FR" sz="1400" b="1" dirty="0">
                <a:solidFill>
                  <a:schemeClr val="tx1">
                    <a:lumMod val="85000"/>
                    <a:lumOff val="15000"/>
                  </a:schemeClr>
                </a:solidFill>
                <a:latin typeface="Century Gothic" pitchFamily="34" charset="0"/>
              </a:rPr>
              <a:t>语密集</a:t>
            </a:r>
            <a:r>
              <a:rPr lang="zh-CN" altLang="fr-FR" sz="1400" b="1" dirty="0" smtClean="0">
                <a:solidFill>
                  <a:schemeClr val="tx1">
                    <a:lumMod val="85000"/>
                    <a:lumOff val="15000"/>
                  </a:schemeClr>
                </a:solidFill>
                <a:latin typeface="Century Gothic" pitchFamily="34" charset="0"/>
              </a:rPr>
              <a:t>课</a:t>
            </a:r>
            <a:r>
              <a:rPr lang="fr-FR" altLang="zh-CN" sz="1400" b="1" dirty="0">
                <a:solidFill>
                  <a:schemeClr val="tx1">
                    <a:lumMod val="85000"/>
                    <a:lumOff val="15000"/>
                  </a:schemeClr>
                </a:solidFill>
                <a:latin typeface="Century Gothic" pitchFamily="34" charset="0"/>
              </a:rPr>
              <a:t>,</a:t>
            </a:r>
            <a:r>
              <a:rPr lang="fr-FR" altLang="zh-CN" sz="1400" b="1" dirty="0" smtClean="0">
                <a:solidFill>
                  <a:schemeClr val="tx1">
                    <a:lumMod val="85000"/>
                    <a:lumOff val="15000"/>
                  </a:schemeClr>
                </a:solidFill>
                <a:latin typeface="Century Gothic" pitchFamily="34" charset="0"/>
              </a:rPr>
              <a:t> </a:t>
            </a:r>
          </a:p>
          <a:p>
            <a:pPr marL="342900" lvl="0" indent="-342900">
              <a:lnSpc>
                <a:spcPct val="150000"/>
              </a:lnSpc>
              <a:buAutoNum type="arabicPeriod"/>
            </a:pPr>
            <a:r>
              <a:rPr lang="zh-CN" altLang="fr-FR" sz="1400" b="1" dirty="0" smtClean="0">
                <a:solidFill>
                  <a:schemeClr val="tx1">
                    <a:lumMod val="85000"/>
                    <a:lumOff val="15000"/>
                  </a:schemeClr>
                </a:solidFill>
                <a:latin typeface="Century Gothic" pitchFamily="34" charset="0"/>
              </a:rPr>
              <a:t>缺</a:t>
            </a:r>
            <a:r>
              <a:rPr lang="zh-CN" altLang="fr-FR" sz="1400" b="1" dirty="0">
                <a:solidFill>
                  <a:schemeClr val="tx1">
                    <a:lumMod val="85000"/>
                    <a:lumOff val="15000"/>
                  </a:schemeClr>
                </a:solidFill>
                <a:latin typeface="Century Gothic" pitchFamily="34" charset="0"/>
              </a:rPr>
              <a:t>席法语课分班考</a:t>
            </a:r>
            <a:r>
              <a:rPr lang="zh-CN" altLang="fr-FR" sz="1400" b="1" dirty="0" smtClean="0">
                <a:solidFill>
                  <a:schemeClr val="tx1">
                    <a:lumMod val="85000"/>
                    <a:lumOff val="15000"/>
                  </a:schemeClr>
                </a:solidFill>
                <a:latin typeface="Century Gothic" pitchFamily="34" charset="0"/>
              </a:rPr>
              <a:t>试</a:t>
            </a:r>
            <a:r>
              <a:rPr lang="fr-FR" altLang="zh-CN" sz="1400" b="1" dirty="0" smtClean="0">
                <a:solidFill>
                  <a:schemeClr val="tx1">
                    <a:lumMod val="85000"/>
                    <a:lumOff val="15000"/>
                  </a:schemeClr>
                </a:solidFill>
                <a:latin typeface="Century Gothic" pitchFamily="34" charset="0"/>
              </a:rPr>
              <a:t>,</a:t>
            </a:r>
          </a:p>
          <a:p>
            <a:pPr marL="342900" lvl="0" indent="-342900">
              <a:lnSpc>
                <a:spcPct val="150000"/>
              </a:lnSpc>
              <a:buAutoNum type="arabicPeriod"/>
            </a:pPr>
            <a:r>
              <a:rPr lang="zh-CN" altLang="fr-FR" sz="1400" b="1" dirty="0" smtClean="0">
                <a:solidFill>
                  <a:schemeClr val="tx1">
                    <a:lumMod val="85000"/>
                    <a:lumOff val="15000"/>
                  </a:schemeClr>
                </a:solidFill>
                <a:latin typeface="Century Gothic" pitchFamily="34" charset="0"/>
              </a:rPr>
              <a:t>法</a:t>
            </a:r>
            <a:r>
              <a:rPr lang="zh-CN" altLang="fr-FR" sz="1400" b="1" dirty="0">
                <a:solidFill>
                  <a:schemeClr val="tx1">
                    <a:lumMod val="85000"/>
                    <a:lumOff val="15000"/>
                  </a:schemeClr>
                </a:solidFill>
                <a:latin typeface="Century Gothic" pitchFamily="34" charset="0"/>
              </a:rPr>
              <a:t>语课分</a:t>
            </a:r>
            <a:r>
              <a:rPr lang="zh-CN" altLang="fr-FR" sz="1400" b="1" dirty="0" smtClean="0">
                <a:solidFill>
                  <a:schemeClr val="tx1">
                    <a:lumMod val="85000"/>
                    <a:lumOff val="15000"/>
                  </a:schemeClr>
                </a:solidFill>
                <a:latin typeface="Century Gothic" pitchFamily="34" charset="0"/>
              </a:rPr>
              <a:t>班没有</a:t>
            </a:r>
            <a:r>
              <a:rPr lang="fr-FR" altLang="zh-CN" sz="1400" b="1" dirty="0" smtClean="0">
                <a:solidFill>
                  <a:schemeClr val="tx1">
                    <a:lumMod val="85000"/>
                    <a:lumOff val="15000"/>
                  </a:schemeClr>
                </a:solidFill>
                <a:latin typeface="Century Gothic" pitchFamily="34" charset="0"/>
              </a:rPr>
              <a:t>,</a:t>
            </a:r>
            <a:endParaRPr lang="fr-FR" altLang="zh-CN" sz="1400" b="1" dirty="0">
              <a:solidFill>
                <a:schemeClr val="tx1">
                  <a:lumMod val="85000"/>
                  <a:lumOff val="15000"/>
                </a:schemeClr>
              </a:solidFill>
              <a:latin typeface="Century Gothic" pitchFamily="34" charset="0"/>
            </a:endParaRPr>
          </a:p>
          <a:p>
            <a:pPr lvl="0">
              <a:lnSpc>
                <a:spcPct val="150000"/>
              </a:lnSpc>
            </a:pPr>
            <a:r>
              <a:rPr lang="fr-FR" altLang="zh-CN" sz="1400" b="1" dirty="0" smtClean="0">
                <a:solidFill>
                  <a:schemeClr val="tx1">
                    <a:lumMod val="85000"/>
                    <a:lumOff val="15000"/>
                  </a:schemeClr>
                </a:solidFill>
                <a:latin typeface="Century Gothic" pitchFamily="34" charset="0"/>
              </a:rPr>
              <a:t>4.   </a:t>
            </a:r>
            <a:r>
              <a:rPr lang="zh-CN" altLang="fr-FR" sz="1400" b="1" dirty="0" smtClean="0">
                <a:solidFill>
                  <a:schemeClr val="tx1">
                    <a:lumMod val="85000"/>
                    <a:lumOff val="15000"/>
                  </a:schemeClr>
                </a:solidFill>
                <a:latin typeface="Century Gothic" pitchFamily="34" charset="0"/>
              </a:rPr>
              <a:t>专</a:t>
            </a:r>
            <a:r>
              <a:rPr lang="zh-CN" altLang="fr-FR" sz="1400" b="1" dirty="0">
                <a:solidFill>
                  <a:schemeClr val="tx1">
                    <a:lumMod val="85000"/>
                    <a:lumOff val="15000"/>
                  </a:schemeClr>
                </a:solidFill>
                <a:latin typeface="Century Gothic" pitchFamily="34" charset="0"/>
              </a:rPr>
              <a:t>业可开课后会影响正常的教育计划</a:t>
            </a:r>
            <a:r>
              <a:rPr lang="fr-FR" altLang="zh-CN" sz="1400" b="1" dirty="0">
                <a:solidFill>
                  <a:schemeClr val="tx1">
                    <a:lumMod val="85000"/>
                    <a:lumOff val="15000"/>
                  </a:schemeClr>
                </a:solidFill>
                <a:latin typeface="Century Gothic" pitchFamily="34" charset="0"/>
              </a:rPr>
              <a:t>, </a:t>
            </a:r>
            <a:r>
              <a:rPr lang="zh-CN" altLang="fr-FR" sz="1400" b="1" dirty="0">
                <a:solidFill>
                  <a:schemeClr val="tx1">
                    <a:lumMod val="85000"/>
                    <a:lumOff val="15000"/>
                  </a:schemeClr>
                </a:solidFill>
                <a:latin typeface="Century Gothic" pitchFamily="34" charset="0"/>
              </a:rPr>
              <a:t>教</a:t>
            </a:r>
            <a:r>
              <a:rPr lang="zh-CN" altLang="fr-FR" sz="1400" b="1" dirty="0" smtClean="0">
                <a:solidFill>
                  <a:schemeClr val="tx1">
                    <a:lumMod val="85000"/>
                    <a:lumOff val="15000"/>
                  </a:schemeClr>
                </a:solidFill>
                <a:latin typeface="Century Gothic" pitchFamily="34" charset="0"/>
              </a:rPr>
              <a:t>师可能会</a:t>
            </a:r>
            <a:r>
              <a:rPr lang="zh-CN" altLang="fr-FR" sz="1400" b="1" dirty="0">
                <a:solidFill>
                  <a:schemeClr val="tx1">
                    <a:lumMod val="85000"/>
                    <a:lumOff val="15000"/>
                  </a:schemeClr>
                </a:solidFill>
                <a:latin typeface="Century Gothic" pitchFamily="34" charset="0"/>
              </a:rPr>
              <a:t>拒绝学生上课</a:t>
            </a:r>
            <a:r>
              <a:rPr lang="fr-FR" altLang="zh-CN" sz="1400" b="1" dirty="0">
                <a:solidFill>
                  <a:schemeClr val="tx1">
                    <a:lumMod val="85000"/>
                    <a:lumOff val="15000"/>
                  </a:schemeClr>
                </a:solidFill>
                <a:latin typeface="Century Gothic" pitchFamily="34" charset="0"/>
              </a:rPr>
              <a:t>. </a:t>
            </a:r>
          </a:p>
          <a:p>
            <a:pPr lvl="0">
              <a:lnSpc>
                <a:spcPct val="150000"/>
              </a:lnSpc>
            </a:pPr>
            <a:r>
              <a:rPr lang="fr-FR" altLang="zh-CN" sz="1400" b="1" dirty="0" smtClean="0">
                <a:solidFill>
                  <a:schemeClr val="tx1">
                    <a:lumMod val="85000"/>
                    <a:lumOff val="15000"/>
                  </a:schemeClr>
                </a:solidFill>
                <a:latin typeface="Century Gothic" pitchFamily="34" charset="0"/>
              </a:rPr>
              <a:t>5.   </a:t>
            </a:r>
            <a:r>
              <a:rPr lang="zh-CN" altLang="fr-FR" sz="1400" b="1" dirty="0" smtClean="0">
                <a:solidFill>
                  <a:schemeClr val="tx1">
                    <a:lumMod val="85000"/>
                    <a:lumOff val="15000"/>
                  </a:schemeClr>
                </a:solidFill>
                <a:latin typeface="Century Gothic" pitchFamily="34" charset="0"/>
              </a:rPr>
              <a:t>住房问题</a:t>
            </a:r>
            <a:r>
              <a:rPr lang="fr-FR" altLang="zh-CN" sz="1400" b="1" dirty="0" smtClean="0">
                <a:solidFill>
                  <a:schemeClr val="tx1">
                    <a:lumMod val="85000"/>
                    <a:lumOff val="15000"/>
                  </a:schemeClr>
                </a:solidFill>
                <a:latin typeface="Century Gothic" pitchFamily="34" charset="0"/>
              </a:rPr>
              <a:t>.  </a:t>
            </a:r>
            <a:endParaRPr lang="zh-CN" altLang="fr-FR" sz="1400" b="1" dirty="0">
              <a:solidFill>
                <a:schemeClr val="tx1">
                  <a:lumMod val="85000"/>
                  <a:lumOff val="15000"/>
                </a:schemeClr>
              </a:solidFill>
              <a:latin typeface="Century Gothic" pitchFamily="34" charset="0"/>
            </a:endParaRPr>
          </a:p>
          <a:p>
            <a:pPr lvl="0">
              <a:lnSpc>
                <a:spcPct val="150000"/>
              </a:lnSpc>
            </a:pPr>
            <a:endParaRPr lang="fr-FR" altLang="zh-CN" sz="1400" b="1" dirty="0" smtClean="0">
              <a:solidFill>
                <a:schemeClr val="tx1">
                  <a:lumMod val="85000"/>
                  <a:lumOff val="15000"/>
                </a:schemeClr>
              </a:solidFill>
              <a:latin typeface="Century Gothic" pitchFamily="34" charset="0"/>
            </a:endParaRPr>
          </a:p>
        </p:txBody>
      </p:sp>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sp>
        <p:nvSpPr>
          <p:cNvPr id="10" name="ZoneTexte 9"/>
          <p:cNvSpPr txBox="1"/>
          <p:nvPr/>
        </p:nvSpPr>
        <p:spPr>
          <a:xfrm>
            <a:off x="848681" y="962581"/>
            <a:ext cx="6963679" cy="492443"/>
          </a:xfrm>
          <a:prstGeom prst="rect">
            <a:avLst/>
          </a:prstGeom>
          <a:noFill/>
        </p:spPr>
        <p:txBody>
          <a:bodyPr wrap="square" rtlCol="0">
            <a:spAutoFit/>
          </a:bodyPr>
          <a:lstStyle/>
          <a:p>
            <a:r>
              <a:rPr lang="zh-CN" altLang="fr-FR" sz="2600" b="1" cap="all" dirty="0">
                <a:solidFill>
                  <a:srgbClr val="009897"/>
                </a:solidFill>
                <a:latin typeface="Century Gothic" pitchFamily="34" charset="0"/>
              </a:rPr>
              <a:t>对于签证事项请注意一下</a:t>
            </a:r>
            <a:r>
              <a:rPr lang="fr-FR" altLang="zh-CN" sz="2600" b="1" cap="all" dirty="0">
                <a:solidFill>
                  <a:srgbClr val="009897"/>
                </a:solidFill>
                <a:latin typeface="Century Gothic" pitchFamily="34" charset="0"/>
              </a:rPr>
              <a:t>3</a:t>
            </a:r>
            <a:r>
              <a:rPr lang="zh-CN" altLang="fr-FR" sz="2600" b="1" cap="all" dirty="0" smtClean="0">
                <a:solidFill>
                  <a:srgbClr val="009897"/>
                </a:solidFill>
                <a:latin typeface="Century Gothic" pitchFamily="34" charset="0"/>
              </a:rPr>
              <a:t>点</a:t>
            </a:r>
            <a:endParaRPr lang="zh-CN" altLang="fr-FR" sz="2600" b="1" cap="all" dirty="0">
              <a:solidFill>
                <a:srgbClr val="009897"/>
              </a:solidFill>
              <a:latin typeface="Century Gothic" pitchFamily="34" charset="0"/>
            </a:endParaRPr>
          </a:p>
        </p:txBody>
      </p:sp>
    </p:spTree>
    <p:extLst>
      <p:ext uri="{BB962C8B-B14F-4D97-AF65-F5344CB8AC3E}">
        <p14:creationId xmlns:p14="http://schemas.microsoft.com/office/powerpoint/2010/main" val="204750545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67006"/>
            <a:ext cx="9144000" cy="678656"/>
          </a:xfrm>
          <a:prstGeom prst="rect">
            <a:avLst/>
          </a:prstGeom>
        </p:spPr>
      </p:pic>
      <p:sp>
        <p:nvSpPr>
          <p:cNvPr id="7" name="ZoneTexte 12"/>
          <p:cNvSpPr txBox="1">
            <a:spLocks noChangeArrowheads="1"/>
          </p:cNvSpPr>
          <p:nvPr/>
        </p:nvSpPr>
        <p:spPr bwMode="auto">
          <a:xfrm>
            <a:off x="683568" y="1550358"/>
            <a:ext cx="7848871" cy="3893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lvl="0">
              <a:lnSpc>
                <a:spcPct val="150000"/>
              </a:lnSpc>
            </a:pPr>
            <a:r>
              <a:rPr lang="fr-FR" altLang="zh-CN" sz="2000" b="1" dirty="0">
                <a:solidFill>
                  <a:schemeClr val="tx1">
                    <a:lumMod val="85000"/>
                    <a:lumOff val="15000"/>
                  </a:schemeClr>
                </a:solidFill>
                <a:latin typeface="Century Gothic" pitchFamily="34" charset="0"/>
              </a:rPr>
              <a:t>Examens </a:t>
            </a:r>
            <a:r>
              <a:rPr lang="fr-FR" altLang="zh-CN" sz="2000" b="1" dirty="0" smtClean="0">
                <a:solidFill>
                  <a:schemeClr val="tx1">
                    <a:lumMod val="85000"/>
                    <a:lumOff val="15000"/>
                  </a:schemeClr>
                </a:solidFill>
                <a:latin typeface="Century Gothic" pitchFamily="34" charset="0"/>
              </a:rPr>
              <a:t>TCF, DELF </a:t>
            </a:r>
            <a:r>
              <a:rPr lang="fr-FR" altLang="zh-CN" sz="2000" b="1" dirty="0">
                <a:solidFill>
                  <a:schemeClr val="tx1">
                    <a:lumMod val="85000"/>
                    <a:lumOff val="15000"/>
                  </a:schemeClr>
                </a:solidFill>
                <a:latin typeface="Century Gothic" pitchFamily="34" charset="0"/>
              </a:rPr>
              <a:t>et </a:t>
            </a:r>
            <a:r>
              <a:rPr lang="fr-FR" altLang="zh-CN" sz="2000" b="1" dirty="0" smtClean="0">
                <a:solidFill>
                  <a:schemeClr val="tx1">
                    <a:lumMod val="85000"/>
                    <a:lumOff val="15000"/>
                  </a:schemeClr>
                </a:solidFill>
                <a:latin typeface="Century Gothic" pitchFamily="34" charset="0"/>
              </a:rPr>
              <a:t>DALF à Lyon </a:t>
            </a:r>
            <a:endParaRPr lang="fr-FR" altLang="zh-CN" sz="2000" b="1" dirty="0" smtClean="0">
              <a:solidFill>
                <a:schemeClr val="tx1">
                  <a:lumMod val="85000"/>
                  <a:lumOff val="15000"/>
                </a:schemeClr>
              </a:solidFill>
              <a:latin typeface="Century Gothic" pitchFamily="34" charset="0"/>
            </a:endParaRPr>
          </a:p>
          <a:p>
            <a:pPr lvl="0">
              <a:lnSpc>
                <a:spcPct val="150000"/>
              </a:lnSpc>
            </a:pPr>
            <a:endParaRPr lang="fr-FR" altLang="zh-CN" sz="1400" b="1" dirty="0" smtClean="0">
              <a:solidFill>
                <a:schemeClr val="tx1">
                  <a:lumMod val="85000"/>
                  <a:lumOff val="15000"/>
                </a:schemeClr>
              </a:solidFill>
              <a:latin typeface="Century Gothic" pitchFamily="34" charset="0"/>
            </a:endParaRPr>
          </a:p>
          <a:p>
            <a:pPr lvl="0"/>
            <a:r>
              <a:rPr lang="fr-FR" altLang="zh-CN" sz="1400" b="1" u="sng" dirty="0" smtClean="0">
                <a:solidFill>
                  <a:schemeClr val="tx1">
                    <a:lumMod val="85000"/>
                    <a:lumOff val="15000"/>
                  </a:schemeClr>
                </a:solidFill>
                <a:latin typeface="Century Gothic" pitchFamily="34" charset="0"/>
              </a:rPr>
              <a:t>CIEF de l’Université Lyon 2</a:t>
            </a:r>
          </a:p>
          <a:p>
            <a:pPr lvl="0"/>
            <a:r>
              <a:rPr lang="fr-FR" altLang="zh-CN" sz="1400" b="1" dirty="0">
                <a:solidFill>
                  <a:schemeClr val="tx1">
                    <a:lumMod val="85000"/>
                    <a:lumOff val="15000"/>
                  </a:schemeClr>
                </a:solidFill>
                <a:latin typeface="Century Gothic" pitchFamily="34" charset="0"/>
              </a:rPr>
              <a:t>16, quai Claude Bernard - 69007 </a:t>
            </a:r>
            <a:r>
              <a:rPr lang="fr-FR" altLang="zh-CN" sz="1400" b="1" dirty="0" smtClean="0">
                <a:solidFill>
                  <a:schemeClr val="tx1">
                    <a:lumMod val="85000"/>
                    <a:lumOff val="15000"/>
                  </a:schemeClr>
                </a:solidFill>
                <a:latin typeface="Century Gothic" pitchFamily="34" charset="0"/>
              </a:rPr>
              <a:t>Lyon France</a:t>
            </a:r>
            <a:endParaRPr lang="fr-FR" altLang="zh-CN" sz="1400" b="1" dirty="0">
              <a:solidFill>
                <a:schemeClr val="tx1">
                  <a:lumMod val="85000"/>
                  <a:lumOff val="15000"/>
                </a:schemeClr>
              </a:solidFill>
              <a:latin typeface="Century Gothic" pitchFamily="34" charset="0"/>
            </a:endParaRPr>
          </a:p>
          <a:p>
            <a:pPr lvl="0"/>
            <a:r>
              <a:rPr lang="fr-FR" altLang="zh-CN" sz="1400" b="1" dirty="0" smtClean="0">
                <a:solidFill>
                  <a:schemeClr val="tx1">
                    <a:lumMod val="85000"/>
                    <a:lumOff val="15000"/>
                  </a:schemeClr>
                </a:solidFill>
                <a:latin typeface="Century Gothic" pitchFamily="34" charset="0"/>
                <a:hlinkClick r:id="rId3"/>
              </a:rPr>
              <a:t>cief@univ-lyon2.fr</a:t>
            </a:r>
            <a:endParaRPr lang="fr-FR" altLang="zh-CN" sz="1400" b="1" dirty="0" smtClean="0">
              <a:solidFill>
                <a:schemeClr val="tx1">
                  <a:lumMod val="85000"/>
                  <a:lumOff val="15000"/>
                </a:schemeClr>
              </a:solidFill>
              <a:latin typeface="Century Gothic" pitchFamily="34" charset="0"/>
            </a:endParaRPr>
          </a:p>
          <a:p>
            <a:pPr lvl="0"/>
            <a:r>
              <a:rPr lang="fr-FR" altLang="zh-CN" sz="1400" b="1" dirty="0" smtClean="0">
                <a:solidFill>
                  <a:schemeClr val="tx1">
                    <a:lumMod val="85000"/>
                    <a:lumOff val="15000"/>
                  </a:schemeClr>
                </a:solidFill>
                <a:latin typeface="Century Gothic" pitchFamily="34" charset="0"/>
              </a:rPr>
              <a:t>04 </a:t>
            </a:r>
            <a:r>
              <a:rPr lang="fr-FR" altLang="zh-CN" sz="1400" b="1" dirty="0">
                <a:solidFill>
                  <a:schemeClr val="tx1">
                    <a:lumMod val="85000"/>
                    <a:lumOff val="15000"/>
                  </a:schemeClr>
                </a:solidFill>
                <a:latin typeface="Century Gothic" pitchFamily="34" charset="0"/>
              </a:rPr>
              <a:t>78 69 71 35</a:t>
            </a:r>
          </a:p>
          <a:p>
            <a:pPr lvl="0"/>
            <a:endParaRPr lang="fr-FR" altLang="zh-CN" sz="1400" b="1" u="sng" dirty="0" smtClean="0">
              <a:solidFill>
                <a:schemeClr val="tx1">
                  <a:lumMod val="85000"/>
                  <a:lumOff val="15000"/>
                </a:schemeClr>
              </a:solidFill>
              <a:latin typeface="Century Gothic" pitchFamily="34" charset="0"/>
            </a:endParaRPr>
          </a:p>
          <a:p>
            <a:pPr lvl="0"/>
            <a:r>
              <a:rPr lang="fr-FR" altLang="zh-CN" sz="1400" b="1" u="sng" dirty="0" smtClean="0">
                <a:solidFill>
                  <a:schemeClr val="tx1">
                    <a:lumMod val="85000"/>
                    <a:lumOff val="15000"/>
                  </a:schemeClr>
                </a:solidFill>
                <a:latin typeface="Century Gothic" pitchFamily="34" charset="0"/>
              </a:rPr>
              <a:t>L’Université </a:t>
            </a:r>
            <a:r>
              <a:rPr lang="fr-FR" altLang="zh-CN" sz="1400" b="1" u="sng" dirty="0">
                <a:solidFill>
                  <a:schemeClr val="tx1">
                    <a:lumMod val="85000"/>
                    <a:lumOff val="15000"/>
                  </a:schemeClr>
                </a:solidFill>
                <a:latin typeface="Century Gothic" pitchFamily="34" charset="0"/>
              </a:rPr>
              <a:t>Catholique de </a:t>
            </a:r>
            <a:r>
              <a:rPr lang="fr-FR" altLang="zh-CN" sz="1400" b="1" u="sng" dirty="0" smtClean="0">
                <a:solidFill>
                  <a:schemeClr val="tx1">
                    <a:lumMod val="85000"/>
                    <a:lumOff val="15000"/>
                  </a:schemeClr>
                </a:solidFill>
                <a:latin typeface="Century Gothic" pitchFamily="34" charset="0"/>
              </a:rPr>
              <a:t>Lyon ILCF Lyon </a:t>
            </a:r>
            <a:endParaRPr lang="fr-FR" altLang="zh-CN" sz="1400" b="1" u="sng" dirty="0" smtClean="0">
              <a:solidFill>
                <a:schemeClr val="tx1">
                  <a:lumMod val="85000"/>
                  <a:lumOff val="15000"/>
                </a:schemeClr>
              </a:solidFill>
              <a:latin typeface="Century Gothic" pitchFamily="34" charset="0"/>
            </a:endParaRPr>
          </a:p>
          <a:p>
            <a:pPr lvl="0"/>
            <a:r>
              <a:rPr lang="fr-FR" altLang="zh-CN" sz="1400" b="1" dirty="0" smtClean="0">
                <a:solidFill>
                  <a:schemeClr val="tx1">
                    <a:lumMod val="85000"/>
                    <a:lumOff val="15000"/>
                  </a:schemeClr>
                </a:solidFill>
                <a:latin typeface="Century Gothic" pitchFamily="34" charset="0"/>
              </a:rPr>
              <a:t>23 </a:t>
            </a:r>
            <a:r>
              <a:rPr lang="fr-FR" altLang="zh-CN" sz="1400" b="1" dirty="0">
                <a:solidFill>
                  <a:schemeClr val="tx1">
                    <a:lumMod val="85000"/>
                    <a:lumOff val="15000"/>
                  </a:schemeClr>
                </a:solidFill>
                <a:latin typeface="Century Gothic" pitchFamily="34" charset="0"/>
              </a:rPr>
              <a:t>Place Carnot, 69002 Lyon</a:t>
            </a:r>
            <a:endParaRPr lang="fr-FR" altLang="zh-CN" sz="1400" b="1" dirty="0">
              <a:solidFill>
                <a:schemeClr val="tx1">
                  <a:lumMod val="85000"/>
                  <a:lumOff val="15000"/>
                </a:schemeClr>
              </a:solidFill>
              <a:latin typeface="Century Gothic" pitchFamily="34" charset="0"/>
            </a:endParaRPr>
          </a:p>
          <a:p>
            <a:pPr lvl="0"/>
            <a:r>
              <a:rPr lang="fr-FR" altLang="zh-CN" sz="1400" b="1" dirty="0" smtClean="0">
                <a:solidFill>
                  <a:schemeClr val="tx1">
                    <a:lumMod val="85000"/>
                    <a:lumOff val="15000"/>
                  </a:schemeClr>
                </a:solidFill>
                <a:latin typeface="Century Gothic" pitchFamily="34" charset="0"/>
                <a:hlinkClick r:id="rId4"/>
              </a:rPr>
              <a:t>http</a:t>
            </a:r>
            <a:r>
              <a:rPr lang="fr-FR" altLang="zh-CN" sz="1400" b="1" dirty="0">
                <a:solidFill>
                  <a:schemeClr val="tx1">
                    <a:lumMod val="85000"/>
                    <a:lumOff val="15000"/>
                  </a:schemeClr>
                </a:solidFill>
                <a:latin typeface="Century Gothic" pitchFamily="34" charset="0"/>
                <a:hlinkClick r:id="rId4"/>
              </a:rPr>
              <a:t>://www.ilcf.net</a:t>
            </a:r>
            <a:r>
              <a:rPr lang="fr-FR" altLang="zh-CN" sz="1400" b="1" dirty="0" smtClean="0">
                <a:solidFill>
                  <a:schemeClr val="tx1">
                    <a:lumMod val="85000"/>
                    <a:lumOff val="15000"/>
                  </a:schemeClr>
                </a:solidFill>
                <a:latin typeface="Century Gothic" pitchFamily="34" charset="0"/>
                <a:hlinkClick r:id="rId4"/>
              </a:rPr>
              <a:t>/</a:t>
            </a:r>
            <a:endParaRPr lang="fr-FR" altLang="zh-CN" sz="1400" b="1" dirty="0" smtClean="0">
              <a:solidFill>
                <a:schemeClr val="tx1">
                  <a:lumMod val="85000"/>
                  <a:lumOff val="15000"/>
                </a:schemeClr>
              </a:solidFill>
              <a:latin typeface="Century Gothic" pitchFamily="34" charset="0"/>
            </a:endParaRPr>
          </a:p>
          <a:p>
            <a:r>
              <a:rPr lang="fr-FR" altLang="zh-CN" sz="1400" b="1" dirty="0" smtClean="0">
                <a:solidFill>
                  <a:schemeClr val="tx1">
                    <a:lumMod val="85000"/>
                    <a:lumOff val="15000"/>
                  </a:schemeClr>
                </a:solidFill>
                <a:latin typeface="Century Gothic" pitchFamily="34" charset="0"/>
              </a:rPr>
              <a:t>04 </a:t>
            </a:r>
            <a:r>
              <a:rPr lang="fr-FR" altLang="zh-CN" sz="1400" b="1" dirty="0">
                <a:solidFill>
                  <a:schemeClr val="tx1">
                    <a:lumMod val="85000"/>
                    <a:lumOff val="15000"/>
                  </a:schemeClr>
                </a:solidFill>
                <a:latin typeface="Century Gothic" pitchFamily="34" charset="0"/>
              </a:rPr>
              <a:t>72 32 50 53</a:t>
            </a:r>
          </a:p>
          <a:p>
            <a:pPr lvl="0"/>
            <a:endParaRPr lang="fr-FR" altLang="zh-CN" sz="1400" b="1" dirty="0" smtClean="0">
              <a:solidFill>
                <a:schemeClr val="tx1">
                  <a:lumMod val="85000"/>
                  <a:lumOff val="15000"/>
                </a:schemeClr>
              </a:solidFill>
              <a:latin typeface="Century Gothic" pitchFamily="34" charset="0"/>
            </a:endParaRPr>
          </a:p>
          <a:p>
            <a:pPr lvl="0"/>
            <a:r>
              <a:rPr lang="fr-FR" altLang="zh-CN" sz="1400" b="1" u="sng" dirty="0">
                <a:solidFill>
                  <a:schemeClr val="tx1">
                    <a:lumMod val="85000"/>
                    <a:lumOff val="15000"/>
                  </a:schemeClr>
                </a:solidFill>
                <a:latin typeface="Century Gothic" pitchFamily="34" charset="0"/>
              </a:rPr>
              <a:t>L'Alliance </a:t>
            </a:r>
            <a:r>
              <a:rPr lang="fr-FR" altLang="zh-CN" sz="1400" b="1" u="sng" dirty="0" smtClean="0">
                <a:solidFill>
                  <a:schemeClr val="tx1">
                    <a:lumMod val="85000"/>
                    <a:lumOff val="15000"/>
                  </a:schemeClr>
                </a:solidFill>
                <a:latin typeface="Century Gothic" pitchFamily="34" charset="0"/>
              </a:rPr>
              <a:t>française</a:t>
            </a:r>
          </a:p>
          <a:p>
            <a:pPr lvl="0"/>
            <a:r>
              <a:rPr lang="fr-FR" altLang="zh-CN" sz="1400" b="1" dirty="0">
                <a:solidFill>
                  <a:schemeClr val="tx1">
                    <a:lumMod val="85000"/>
                    <a:lumOff val="15000"/>
                  </a:schemeClr>
                </a:solidFill>
                <a:latin typeface="Century Gothic" pitchFamily="34" charset="0"/>
              </a:rPr>
              <a:t>11, rue Pierre </a:t>
            </a:r>
            <a:r>
              <a:rPr lang="fr-FR" altLang="zh-CN" sz="1400" b="1" dirty="0" err="1" smtClean="0">
                <a:solidFill>
                  <a:schemeClr val="tx1">
                    <a:lumMod val="85000"/>
                    <a:lumOff val="15000"/>
                  </a:schemeClr>
                </a:solidFill>
                <a:latin typeface="Century Gothic" pitchFamily="34" charset="0"/>
              </a:rPr>
              <a:t>Bourdan</a:t>
            </a:r>
            <a:r>
              <a:rPr lang="fr-FR" altLang="zh-CN" sz="1400" b="1" dirty="0" smtClean="0">
                <a:solidFill>
                  <a:schemeClr val="tx1">
                    <a:lumMod val="85000"/>
                    <a:lumOff val="15000"/>
                  </a:schemeClr>
                </a:solidFill>
                <a:latin typeface="Century Gothic" pitchFamily="34" charset="0"/>
              </a:rPr>
              <a:t> 69003 </a:t>
            </a:r>
            <a:r>
              <a:rPr lang="fr-FR" altLang="zh-CN" sz="1400" b="1" dirty="0">
                <a:solidFill>
                  <a:schemeClr val="tx1">
                    <a:lumMod val="85000"/>
                    <a:lumOff val="15000"/>
                  </a:schemeClr>
                </a:solidFill>
                <a:latin typeface="Century Gothic" pitchFamily="34" charset="0"/>
              </a:rPr>
              <a:t>Lyon </a:t>
            </a:r>
            <a:r>
              <a:rPr lang="fr-FR" altLang="zh-CN" sz="1400" b="1" dirty="0" smtClean="0">
                <a:solidFill>
                  <a:schemeClr val="tx1">
                    <a:lumMod val="85000"/>
                    <a:lumOff val="15000"/>
                  </a:schemeClr>
                </a:solidFill>
                <a:latin typeface="Century Gothic" pitchFamily="34" charset="0"/>
              </a:rPr>
              <a:t> </a:t>
            </a:r>
            <a:r>
              <a:rPr lang="fr-FR" altLang="zh-CN" sz="1400" b="1" dirty="0">
                <a:solidFill>
                  <a:schemeClr val="tx1">
                    <a:lumMod val="85000"/>
                    <a:lumOff val="15000"/>
                  </a:schemeClr>
                </a:solidFill>
                <a:latin typeface="Century Gothic" pitchFamily="34" charset="0"/>
              </a:rPr>
              <a:t>France</a:t>
            </a:r>
            <a:endParaRPr lang="fr-FR" altLang="zh-CN" sz="1400" b="1" dirty="0" smtClean="0">
              <a:solidFill>
                <a:schemeClr val="tx1">
                  <a:lumMod val="85000"/>
                  <a:lumOff val="15000"/>
                </a:schemeClr>
              </a:solidFill>
              <a:latin typeface="Century Gothic" pitchFamily="34" charset="0"/>
            </a:endParaRPr>
          </a:p>
          <a:p>
            <a:pPr lvl="0"/>
            <a:r>
              <a:rPr lang="fr-FR" altLang="zh-CN" sz="1400" b="1" dirty="0" smtClean="0">
                <a:solidFill>
                  <a:schemeClr val="tx1">
                    <a:lumMod val="85000"/>
                    <a:lumOff val="15000"/>
                  </a:schemeClr>
                </a:solidFill>
                <a:latin typeface="Century Gothic" pitchFamily="34" charset="0"/>
                <a:hlinkClick r:id="rId5"/>
              </a:rPr>
              <a:t>http</a:t>
            </a:r>
            <a:r>
              <a:rPr lang="fr-FR" altLang="zh-CN" sz="1400" b="1" dirty="0">
                <a:solidFill>
                  <a:schemeClr val="tx1">
                    <a:lumMod val="85000"/>
                    <a:lumOff val="15000"/>
                  </a:schemeClr>
                </a:solidFill>
                <a:latin typeface="Century Gothic" pitchFamily="34" charset="0"/>
                <a:hlinkClick r:id="rId5"/>
              </a:rPr>
              <a:t>://www.aflyon.org</a:t>
            </a:r>
            <a:r>
              <a:rPr lang="fr-FR" altLang="zh-CN" sz="1400" b="1" dirty="0" smtClean="0">
                <a:solidFill>
                  <a:schemeClr val="tx1">
                    <a:lumMod val="85000"/>
                    <a:lumOff val="15000"/>
                  </a:schemeClr>
                </a:solidFill>
                <a:latin typeface="Century Gothic" pitchFamily="34" charset="0"/>
                <a:hlinkClick r:id="rId5"/>
              </a:rPr>
              <a:t>/</a:t>
            </a:r>
            <a:endParaRPr lang="fr-FR" altLang="zh-CN" sz="1400" b="1" dirty="0">
              <a:solidFill>
                <a:schemeClr val="tx1">
                  <a:lumMod val="85000"/>
                  <a:lumOff val="15000"/>
                </a:schemeClr>
              </a:solidFill>
              <a:latin typeface="Century Gothic" pitchFamily="34" charset="0"/>
            </a:endParaRPr>
          </a:p>
          <a:p>
            <a:pPr lvl="0"/>
            <a:r>
              <a:rPr lang="fr-FR" altLang="zh-CN" sz="1400" b="1" dirty="0" smtClean="0">
                <a:solidFill>
                  <a:schemeClr val="tx1">
                    <a:lumMod val="85000"/>
                    <a:lumOff val="15000"/>
                  </a:schemeClr>
                </a:solidFill>
                <a:latin typeface="Century Gothic" pitchFamily="34" charset="0"/>
              </a:rPr>
              <a:t>04 </a:t>
            </a:r>
            <a:r>
              <a:rPr lang="fr-FR" altLang="zh-CN" sz="1400" b="1" dirty="0">
                <a:solidFill>
                  <a:schemeClr val="tx1">
                    <a:lumMod val="85000"/>
                    <a:lumOff val="15000"/>
                  </a:schemeClr>
                </a:solidFill>
                <a:latin typeface="Century Gothic" pitchFamily="34" charset="0"/>
              </a:rPr>
              <a:t>78 95 24 72</a:t>
            </a:r>
            <a:endParaRPr lang="fr-FR" altLang="zh-CN" sz="1400" b="1" dirty="0" smtClean="0">
              <a:solidFill>
                <a:schemeClr val="tx1">
                  <a:lumMod val="85000"/>
                  <a:lumOff val="15000"/>
                </a:schemeClr>
              </a:solidFill>
              <a:latin typeface="Century Gothic" pitchFamily="34" charset="0"/>
            </a:endParaRPr>
          </a:p>
        </p:txBody>
      </p:sp>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sp>
        <p:nvSpPr>
          <p:cNvPr id="10" name="ZoneTexte 9"/>
          <p:cNvSpPr txBox="1"/>
          <p:nvPr/>
        </p:nvSpPr>
        <p:spPr>
          <a:xfrm>
            <a:off x="848681" y="962581"/>
            <a:ext cx="6963679" cy="492443"/>
          </a:xfrm>
          <a:prstGeom prst="rect">
            <a:avLst/>
          </a:prstGeom>
          <a:noFill/>
        </p:spPr>
        <p:txBody>
          <a:bodyPr wrap="square" rtlCol="0">
            <a:spAutoFit/>
          </a:bodyPr>
          <a:lstStyle/>
          <a:p>
            <a:r>
              <a:rPr lang="zh-CN" altLang="fr-FR" sz="2600" b="1" cap="all" dirty="0" smtClean="0">
                <a:solidFill>
                  <a:srgbClr val="009897"/>
                </a:solidFill>
                <a:latin typeface="Century Gothic" pitchFamily="34" charset="0"/>
              </a:rPr>
              <a:t>对外法语考试点 </a:t>
            </a:r>
            <a:r>
              <a:rPr lang="fr-FR" altLang="zh-CN" sz="2600" b="1" cap="all" dirty="0" smtClean="0">
                <a:solidFill>
                  <a:srgbClr val="009897"/>
                </a:solidFill>
                <a:latin typeface="Century Gothic" pitchFamily="34" charset="0"/>
              </a:rPr>
              <a:t>FLE</a:t>
            </a:r>
            <a:endParaRPr lang="zh-CN" altLang="fr-FR" sz="2600" b="1" cap="all" dirty="0">
              <a:solidFill>
                <a:srgbClr val="009897"/>
              </a:solidFill>
              <a:latin typeface="Century Gothic" pitchFamily="34" charset="0"/>
            </a:endParaRPr>
          </a:p>
        </p:txBody>
      </p:sp>
    </p:spTree>
    <p:extLst>
      <p:ext uri="{BB962C8B-B14F-4D97-AF65-F5344CB8AC3E}">
        <p14:creationId xmlns:p14="http://schemas.microsoft.com/office/powerpoint/2010/main" val="200082926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67006"/>
            <a:ext cx="9144000" cy="678656"/>
          </a:xfrm>
          <a:prstGeom prst="rect">
            <a:avLst/>
          </a:prstGeom>
        </p:spPr>
      </p:pic>
      <p:sp>
        <p:nvSpPr>
          <p:cNvPr id="7" name="ZoneTexte 12"/>
          <p:cNvSpPr txBox="1">
            <a:spLocks noChangeArrowheads="1"/>
          </p:cNvSpPr>
          <p:nvPr/>
        </p:nvSpPr>
        <p:spPr bwMode="auto">
          <a:xfrm>
            <a:off x="739323" y="1340768"/>
            <a:ext cx="7848871" cy="4062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lvl="0">
              <a:lnSpc>
                <a:spcPct val="150000"/>
              </a:lnSpc>
            </a:pPr>
            <a:r>
              <a:rPr lang="zh-CN" altLang="fr-FR" sz="6000" b="1" dirty="0" smtClean="0">
                <a:solidFill>
                  <a:srgbClr val="FF0000"/>
                </a:solidFill>
                <a:latin typeface="Century Gothic" pitchFamily="34" charset="0"/>
              </a:rPr>
              <a:t>请同学们认真地学习法语</a:t>
            </a:r>
            <a:r>
              <a:rPr lang="fr-FR" altLang="zh-CN" sz="6000" b="1" dirty="0" smtClean="0">
                <a:solidFill>
                  <a:srgbClr val="FF0000"/>
                </a:solidFill>
                <a:latin typeface="Century Gothic" pitchFamily="34" charset="0"/>
              </a:rPr>
              <a:t>. </a:t>
            </a:r>
            <a:r>
              <a:rPr lang="zh-CN" altLang="fr-FR" sz="6000" b="1" dirty="0" smtClean="0">
                <a:solidFill>
                  <a:srgbClr val="FF0000"/>
                </a:solidFill>
                <a:latin typeface="Century Gothic" pitchFamily="34" charset="0"/>
              </a:rPr>
              <a:t>在日常生活中英语不是广泛使用的</a:t>
            </a:r>
            <a:r>
              <a:rPr lang="fr-FR" altLang="zh-CN" sz="6000" b="1" dirty="0" smtClean="0">
                <a:solidFill>
                  <a:srgbClr val="FF0000"/>
                </a:solidFill>
                <a:latin typeface="Century Gothic" pitchFamily="34" charset="0"/>
              </a:rPr>
              <a:t>!</a:t>
            </a:r>
            <a:endParaRPr lang="fr-FR" altLang="zh-CN" sz="6000" b="1" dirty="0">
              <a:solidFill>
                <a:srgbClr val="FF0000"/>
              </a:solidFill>
              <a:latin typeface="Century Gothic" pitchFamily="34" charset="0"/>
            </a:endParaRPr>
          </a:p>
        </p:txBody>
      </p:sp>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spTree>
    <p:extLst>
      <p:ext uri="{BB962C8B-B14F-4D97-AF65-F5344CB8AC3E}">
        <p14:creationId xmlns:p14="http://schemas.microsoft.com/office/powerpoint/2010/main" val="420465764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79344"/>
            <a:ext cx="9144000" cy="678656"/>
          </a:xfrm>
          <a:prstGeom prst="rect">
            <a:avLst/>
          </a:prstGeom>
        </p:spPr>
      </p:pic>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pic>
        <p:nvPicPr>
          <p:cNvPr id="1026" name="Picture 2" descr="D:\Profils\lucien.yang\Bureau\OT2016013013515510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68070" y="2443163"/>
            <a:ext cx="4151875" cy="20659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50143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79344"/>
            <a:ext cx="9144000" cy="678656"/>
          </a:xfrm>
          <a:prstGeom prst="rect">
            <a:avLst/>
          </a:prstGeom>
        </p:spPr>
      </p:pic>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sp>
        <p:nvSpPr>
          <p:cNvPr id="4" name="ZoneTexte 3"/>
          <p:cNvSpPr txBox="1"/>
          <p:nvPr/>
        </p:nvSpPr>
        <p:spPr>
          <a:xfrm>
            <a:off x="1403648" y="1628800"/>
            <a:ext cx="5544616" cy="3416320"/>
          </a:xfrm>
          <a:prstGeom prst="rect">
            <a:avLst/>
          </a:prstGeom>
          <a:noFill/>
        </p:spPr>
        <p:txBody>
          <a:bodyPr wrap="square" rtlCol="0">
            <a:spAutoFit/>
          </a:bodyPr>
          <a:lstStyle/>
          <a:p>
            <a:r>
              <a:rPr lang="zh-CN" altLang="fr-FR" sz="3600" b="1" dirty="0" smtClean="0"/>
              <a:t>读书</a:t>
            </a:r>
            <a:r>
              <a:rPr lang="fr-FR" altLang="zh-CN" sz="3600" b="1" dirty="0" smtClean="0"/>
              <a:t>, </a:t>
            </a:r>
            <a:r>
              <a:rPr lang="zh-CN" altLang="fr-FR" sz="3600" b="1" dirty="0" smtClean="0"/>
              <a:t>学习成功以后</a:t>
            </a:r>
            <a:r>
              <a:rPr lang="fr-FR" altLang="zh-CN" sz="3600" b="1" dirty="0" smtClean="0"/>
              <a:t>. </a:t>
            </a:r>
          </a:p>
          <a:p>
            <a:r>
              <a:rPr lang="zh-CN" altLang="fr-FR" sz="3600" b="1" dirty="0" smtClean="0"/>
              <a:t>要记住感恩</a:t>
            </a:r>
            <a:r>
              <a:rPr lang="fr-FR" altLang="zh-CN" sz="3600" b="1" dirty="0" smtClean="0"/>
              <a:t>.</a:t>
            </a:r>
          </a:p>
          <a:p>
            <a:endParaRPr lang="fr-FR" dirty="0"/>
          </a:p>
          <a:p>
            <a:endParaRPr lang="fr-FR" altLang="zh-CN" dirty="0"/>
          </a:p>
          <a:p>
            <a:endParaRPr lang="fr-FR" altLang="zh-CN" dirty="0" smtClean="0"/>
          </a:p>
          <a:p>
            <a:endParaRPr lang="fr-FR" altLang="zh-CN" dirty="0"/>
          </a:p>
          <a:p>
            <a:r>
              <a:rPr lang="zh-CN" altLang="fr-FR" sz="3600" b="1" dirty="0" smtClean="0"/>
              <a:t>如果失败了</a:t>
            </a:r>
            <a:r>
              <a:rPr lang="fr-FR" altLang="zh-CN" sz="3600" b="1" dirty="0" smtClean="0"/>
              <a:t>. </a:t>
            </a:r>
          </a:p>
          <a:p>
            <a:r>
              <a:rPr lang="zh-CN" altLang="fr-FR" sz="3600" b="1" dirty="0" smtClean="0"/>
              <a:t>不要迁怒他人</a:t>
            </a:r>
            <a:r>
              <a:rPr lang="fr-FR" altLang="zh-CN" sz="3600" b="1" dirty="0" smtClean="0"/>
              <a:t>.</a:t>
            </a:r>
            <a:endParaRPr lang="fr-FR" sz="3600" b="1" dirty="0"/>
          </a:p>
        </p:txBody>
      </p:sp>
      <p:pic>
        <p:nvPicPr>
          <p:cNvPr id="5" name="Picture 2" descr="D:\Profils\lucien.yang\Bureau\1-150219233GG4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23835" y="1044995"/>
            <a:ext cx="3058292" cy="2207444"/>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D:\Profils\lucien.yang\Bureau\3286735.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77452" y="3616673"/>
            <a:ext cx="3109528" cy="20730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50496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79344"/>
            <a:ext cx="9144000" cy="678656"/>
          </a:xfrm>
          <a:prstGeom prst="rect">
            <a:avLst/>
          </a:prstGeom>
        </p:spPr>
      </p:pic>
      <p:sp>
        <p:nvSpPr>
          <p:cNvPr id="7" name="ZoneTexte 12"/>
          <p:cNvSpPr txBox="1">
            <a:spLocks noChangeArrowheads="1"/>
          </p:cNvSpPr>
          <p:nvPr/>
        </p:nvSpPr>
        <p:spPr bwMode="auto">
          <a:xfrm>
            <a:off x="413791" y="1628800"/>
            <a:ext cx="7686601" cy="3247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defRPr/>
            </a:pPr>
            <a:endParaRPr lang="en-US" dirty="0" smtClean="0">
              <a:solidFill>
                <a:srgbClr val="089491"/>
              </a:solidFill>
              <a:latin typeface="Century Gothic" pitchFamily="34" charset="0"/>
            </a:endParaRPr>
          </a:p>
          <a:p>
            <a:pPr algn="ctr">
              <a:defRPr/>
            </a:pPr>
            <a:endParaRPr lang="fr-FR" sz="4800" b="1" dirty="0" smtClean="0">
              <a:latin typeface="Century Gothic" pitchFamily="34" charset="0"/>
            </a:endParaRPr>
          </a:p>
          <a:p>
            <a:pPr algn="ctr">
              <a:defRPr/>
            </a:pPr>
            <a:r>
              <a:rPr lang="fr-FR" sz="4800" b="1" dirty="0" smtClean="0">
                <a:latin typeface="Century Gothic" pitchFamily="34" charset="0"/>
              </a:rPr>
              <a:t>THANK YOU FOR </a:t>
            </a:r>
          </a:p>
          <a:p>
            <a:pPr algn="ctr">
              <a:defRPr/>
            </a:pPr>
            <a:r>
              <a:rPr lang="fr-FR" sz="4800" b="1" dirty="0" smtClean="0">
                <a:latin typeface="Century Gothic" pitchFamily="34" charset="0"/>
              </a:rPr>
              <a:t>YOUR ATTENTION </a:t>
            </a:r>
            <a:endParaRPr lang="fr-FR" sz="4800" b="1" dirty="0">
              <a:latin typeface="Century Gothic" pitchFamily="34" charset="0"/>
            </a:endParaRPr>
          </a:p>
          <a:p>
            <a:pPr>
              <a:defRPr/>
            </a:pPr>
            <a:endParaRPr lang="en-US" b="1" dirty="0" smtClean="0">
              <a:solidFill>
                <a:srgbClr val="089491"/>
              </a:solidFill>
              <a:latin typeface="Century Gothic" pitchFamily="34" charset="0"/>
            </a:endParaRPr>
          </a:p>
          <a:p>
            <a:pPr>
              <a:defRPr/>
            </a:pPr>
            <a:endParaRPr lang="en-US" sz="1100" b="1" dirty="0" smtClean="0">
              <a:solidFill>
                <a:srgbClr val="089491"/>
              </a:solidFill>
              <a:latin typeface="Century Gothic" pitchFamily="34" charset="0"/>
            </a:endParaRPr>
          </a:p>
          <a:p>
            <a:pPr lvl="0"/>
            <a:endParaRPr lang="fr-FR" sz="1400" dirty="0">
              <a:solidFill>
                <a:srgbClr val="444444"/>
              </a:solidFill>
              <a:latin typeface="Century Gothic" pitchFamily="34" charset="0"/>
            </a:endParaRPr>
          </a:p>
        </p:txBody>
      </p:sp>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spTree>
    <p:extLst>
      <p:ext uri="{BB962C8B-B14F-4D97-AF65-F5344CB8AC3E}">
        <p14:creationId xmlns:p14="http://schemas.microsoft.com/office/powerpoint/2010/main" val="40652126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79344"/>
            <a:ext cx="9144000" cy="678656"/>
          </a:xfrm>
          <a:prstGeom prst="rect">
            <a:avLst/>
          </a:prstGeom>
        </p:spPr>
      </p:pic>
      <p:sp>
        <p:nvSpPr>
          <p:cNvPr id="7" name="ZoneTexte 12"/>
          <p:cNvSpPr txBox="1">
            <a:spLocks noChangeArrowheads="1"/>
          </p:cNvSpPr>
          <p:nvPr/>
        </p:nvSpPr>
        <p:spPr bwMode="auto">
          <a:xfrm>
            <a:off x="407634" y="1856752"/>
            <a:ext cx="8280920" cy="42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02000"/>
              </a:lnSpc>
              <a:buClr>
                <a:srgbClr val="0066CC"/>
              </a:buClr>
              <a:buSzPct val="45000"/>
              <a:defRPr/>
            </a:pPr>
            <a:endParaRPr lang="fr-FR" sz="100" b="1" dirty="0">
              <a:solidFill>
                <a:srgbClr val="444444"/>
              </a:solidFill>
              <a:effectLst>
                <a:outerShdw blurRad="38100" dist="38100" dir="2700000" algn="tl">
                  <a:srgbClr val="C0C0C0"/>
                </a:outerShdw>
              </a:effectLst>
              <a:latin typeface="Century Gothic" pitchFamily="34" charset="0"/>
              <a:cs typeface="Times New Roman" pitchFamily="18" charset="0"/>
            </a:endParaRPr>
          </a:p>
          <a:p>
            <a:pPr eaLnBrk="1" hangingPunct="1">
              <a:lnSpc>
                <a:spcPct val="102000"/>
              </a:lnSpc>
              <a:buClr>
                <a:srgbClr val="0066CC"/>
              </a:buClr>
              <a:buSzPct val="45000"/>
              <a:defRPr/>
            </a:pPr>
            <a:r>
              <a:rPr lang="fr-FR" sz="2000" b="1" dirty="0">
                <a:solidFill>
                  <a:srgbClr val="444444"/>
                </a:solidFill>
                <a:effectLst>
                  <a:outerShdw blurRad="38100" dist="38100" dir="2700000" algn="tl">
                    <a:srgbClr val="C0C0C0"/>
                  </a:outerShdw>
                </a:effectLst>
                <a:latin typeface="Century Gothic" pitchFamily="34" charset="0"/>
                <a:cs typeface="Times New Roman" pitchFamily="18" charset="0"/>
              </a:rPr>
              <a:t>	</a:t>
            </a:r>
            <a:endPar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endParaRPr>
          </a:p>
        </p:txBody>
      </p:sp>
      <p:sp>
        <p:nvSpPr>
          <p:cNvPr id="8" name="ZoneTexte 7"/>
          <p:cNvSpPr txBox="1"/>
          <p:nvPr/>
        </p:nvSpPr>
        <p:spPr>
          <a:xfrm>
            <a:off x="755576" y="1196752"/>
            <a:ext cx="8280920" cy="630942"/>
          </a:xfrm>
          <a:prstGeom prst="rect">
            <a:avLst/>
          </a:prstGeom>
          <a:noFill/>
        </p:spPr>
        <p:txBody>
          <a:bodyPr wrap="square" rtlCol="0">
            <a:spAutoFit/>
          </a:bodyPr>
          <a:lstStyle/>
          <a:p>
            <a:r>
              <a:rPr lang="zh-CN" altLang="fr-FR" sz="3500" b="1" dirty="0" smtClean="0">
                <a:solidFill>
                  <a:srgbClr val="009897"/>
                </a:solidFill>
                <a:latin typeface="Century Gothic" pitchFamily="34" charset="0"/>
              </a:rPr>
              <a:t>里昂</a:t>
            </a:r>
            <a:r>
              <a:rPr lang="fr-FR" altLang="zh-CN" sz="3500" b="1" dirty="0" smtClean="0">
                <a:solidFill>
                  <a:srgbClr val="009897"/>
                </a:solidFill>
                <a:latin typeface="Century Gothic" pitchFamily="34" charset="0"/>
              </a:rPr>
              <a:t>3</a:t>
            </a:r>
            <a:r>
              <a:rPr lang="zh-CN" altLang="fr-FR" sz="3500" b="1" dirty="0" smtClean="0">
                <a:solidFill>
                  <a:srgbClr val="009897"/>
                </a:solidFill>
                <a:latin typeface="Century Gothic" pitchFamily="34" charset="0"/>
              </a:rPr>
              <a:t>大的</a:t>
            </a:r>
            <a:r>
              <a:rPr lang="fr-FR" altLang="zh-CN" sz="3500" b="1" dirty="0" smtClean="0">
                <a:solidFill>
                  <a:srgbClr val="009897"/>
                </a:solidFill>
                <a:latin typeface="Century Gothic" pitchFamily="34" charset="0"/>
              </a:rPr>
              <a:t>3</a:t>
            </a:r>
            <a:r>
              <a:rPr lang="zh-CN" altLang="fr-FR" sz="3500" b="1" dirty="0" smtClean="0">
                <a:solidFill>
                  <a:srgbClr val="009897"/>
                </a:solidFill>
                <a:latin typeface="Century Gothic" pitchFamily="34" charset="0"/>
              </a:rPr>
              <a:t>个校区 </a:t>
            </a:r>
            <a:r>
              <a:rPr lang="fr-FR" altLang="zh-CN" sz="3500" b="1" dirty="0" smtClean="0">
                <a:solidFill>
                  <a:srgbClr val="009897"/>
                </a:solidFill>
                <a:latin typeface="Century Gothic" pitchFamily="34" charset="0"/>
              </a:rPr>
              <a:t>3 Campus de l’UJML</a:t>
            </a:r>
            <a:endParaRPr lang="fr-FR" altLang="fr-FR" sz="3500" b="1" dirty="0">
              <a:solidFill>
                <a:srgbClr val="009897"/>
              </a:solidFill>
              <a:latin typeface="Century Gothic" pitchFamily="34" charset="0"/>
            </a:endParaRPr>
          </a:p>
        </p:txBody>
      </p:sp>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graphicFrame>
        <p:nvGraphicFramePr>
          <p:cNvPr id="5" name="Tableau 4"/>
          <p:cNvGraphicFramePr>
            <a:graphicFrameLocks noGrp="1"/>
          </p:cNvGraphicFramePr>
          <p:nvPr>
            <p:extLst>
              <p:ext uri="{D42A27DB-BD31-4B8C-83A1-F6EECF244321}">
                <p14:modId xmlns:p14="http://schemas.microsoft.com/office/powerpoint/2010/main" val="3421371152"/>
              </p:ext>
            </p:extLst>
          </p:nvPr>
        </p:nvGraphicFramePr>
        <p:xfrm>
          <a:off x="1187624" y="2005023"/>
          <a:ext cx="3360470" cy="3609861"/>
        </p:xfrm>
        <a:graphic>
          <a:graphicData uri="http://schemas.openxmlformats.org/drawingml/2006/table">
            <a:tbl>
              <a:tblPr firstRow="1" bandRow="1">
                <a:tableStyleId>{5C22544A-7EE6-4342-B048-85BDC9FD1C3A}</a:tableStyleId>
              </a:tblPr>
              <a:tblGrid>
                <a:gridCol w="3360470"/>
              </a:tblGrid>
              <a:tr h="1406271">
                <a:tc>
                  <a:txBody>
                    <a:bodyPr/>
                    <a:lstStyle/>
                    <a:p>
                      <a:r>
                        <a:rPr lang="fr-FR" dirty="0" smtClean="0"/>
                        <a:t>Site de la Manufacture des Tabacs</a:t>
                      </a:r>
                    </a:p>
                    <a:p>
                      <a:r>
                        <a:rPr lang="en-US" sz="1600" dirty="0" smtClean="0"/>
                        <a:t>6 </a:t>
                      </a:r>
                      <a:r>
                        <a:rPr lang="en-US" sz="1600" dirty="0" err="1" smtClean="0"/>
                        <a:t>cours</a:t>
                      </a:r>
                      <a:r>
                        <a:rPr lang="en-US" sz="1600" dirty="0" smtClean="0"/>
                        <a:t> Albert Thomas </a:t>
                      </a:r>
                    </a:p>
                    <a:p>
                      <a:r>
                        <a:rPr lang="en-US" sz="1600" dirty="0" smtClean="0"/>
                        <a:t>BP 8242 </a:t>
                      </a:r>
                    </a:p>
                    <a:p>
                      <a:r>
                        <a:rPr lang="en-US" sz="1600" dirty="0" smtClean="0"/>
                        <a:t>69 355 Lyon </a:t>
                      </a:r>
                      <a:r>
                        <a:rPr lang="en-US" sz="1600" dirty="0" err="1" smtClean="0"/>
                        <a:t>cedex</a:t>
                      </a:r>
                      <a:r>
                        <a:rPr lang="en-US" sz="1600" dirty="0" smtClean="0"/>
                        <a:t> 08</a:t>
                      </a:r>
                      <a:endParaRPr lang="fr-FR" sz="1600" dirty="0" smtClean="0"/>
                    </a:p>
                  </a:txBody>
                  <a:tcPr/>
                </a:tc>
              </a:tr>
              <a:tr h="984390">
                <a:tc>
                  <a:txBody>
                    <a:bodyPr/>
                    <a:lstStyle/>
                    <a:p>
                      <a:r>
                        <a:rPr lang="fr-FR" dirty="0" smtClean="0"/>
                        <a:t>Le Campus des Quais</a:t>
                      </a:r>
                    </a:p>
                    <a:p>
                      <a:r>
                        <a:rPr lang="fr-FR" sz="1600" dirty="0" smtClean="0"/>
                        <a:t>Palais de l'Université </a:t>
                      </a:r>
                      <a:r>
                        <a:rPr lang="fr-FR" sz="1600" dirty="0" smtClean="0"/>
                        <a:t> </a:t>
                      </a:r>
                    </a:p>
                    <a:p>
                      <a:r>
                        <a:rPr lang="fr-FR" sz="1600" dirty="0" smtClean="0"/>
                        <a:t>15 </a:t>
                      </a:r>
                      <a:r>
                        <a:rPr lang="fr-FR" sz="1600" dirty="0" smtClean="0"/>
                        <a:t>quai Claude Bernard | Lyon 7e</a:t>
                      </a:r>
                      <a:endParaRPr lang="fr-FR" sz="1600" dirty="0"/>
                    </a:p>
                  </a:txBody>
                  <a:tcPr/>
                </a:tc>
              </a:tr>
              <a:tr h="984390">
                <a:tc>
                  <a:txBody>
                    <a:bodyPr/>
                    <a:lstStyle/>
                    <a:p>
                      <a:r>
                        <a:rPr lang="fr-FR" dirty="0" smtClean="0"/>
                        <a:t>Le Campus de Bourg-en-Bresse</a:t>
                      </a:r>
                    </a:p>
                    <a:p>
                      <a:r>
                        <a:rPr lang="fr-FR" sz="1400" dirty="0" smtClean="0"/>
                        <a:t>2 </a:t>
                      </a:r>
                      <a:r>
                        <a:rPr lang="fr-FR" sz="1400" dirty="0" smtClean="0"/>
                        <a:t>rue du 23e R.I.</a:t>
                      </a:r>
                    </a:p>
                    <a:p>
                      <a:r>
                        <a:rPr lang="fr-FR" sz="1400" dirty="0" smtClean="0"/>
                        <a:t>01000 Bourg-en-Bresse</a:t>
                      </a:r>
                    </a:p>
                    <a:p>
                      <a:r>
                        <a:rPr lang="fr-FR" sz="1400" dirty="0" smtClean="0"/>
                        <a:t>Tél. 04 74 23 82 30</a:t>
                      </a:r>
                    </a:p>
                    <a:p>
                      <a:r>
                        <a:rPr lang="fr-FR" sz="1400" dirty="0" smtClean="0"/>
                        <a:t>http://bourgenbresse.univ-lyon3.fr</a:t>
                      </a:r>
                      <a:endParaRPr lang="fr-FR" sz="1400" dirty="0"/>
                    </a:p>
                  </a:txBody>
                  <a:tcPr/>
                </a:tc>
              </a:tr>
            </a:tbl>
          </a:graphicData>
        </a:graphic>
      </p:graphicFrame>
      <p:pic>
        <p:nvPicPr>
          <p:cNvPr id="2050" name="Picture 2" descr="D:\Profils\lucien.yang\Bureau\visuel-manufacture-des-tabac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63486" y="1904492"/>
            <a:ext cx="18192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D:\Profils\lucien.yang\Bureau\visuel-palais-de-l-universit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63486" y="3274780"/>
            <a:ext cx="1819275" cy="104775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D:\Profils\lucien.yang\Bureau\visuel-site-de-bourg-en-bresse.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63486" y="4581128"/>
            <a:ext cx="1819275" cy="11334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79344"/>
            <a:ext cx="9144000" cy="678656"/>
          </a:xfrm>
          <a:prstGeom prst="rect">
            <a:avLst/>
          </a:prstGeom>
        </p:spPr>
      </p:pic>
      <p:sp>
        <p:nvSpPr>
          <p:cNvPr id="7" name="ZoneTexte 12"/>
          <p:cNvSpPr txBox="1">
            <a:spLocks noChangeArrowheads="1"/>
          </p:cNvSpPr>
          <p:nvPr/>
        </p:nvSpPr>
        <p:spPr bwMode="auto">
          <a:xfrm>
            <a:off x="407634" y="1856752"/>
            <a:ext cx="8280920" cy="42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02000"/>
              </a:lnSpc>
              <a:buClr>
                <a:srgbClr val="0066CC"/>
              </a:buClr>
              <a:buSzPct val="45000"/>
              <a:defRPr/>
            </a:pPr>
            <a:endParaRPr lang="fr-FR" sz="100" b="1" dirty="0">
              <a:solidFill>
                <a:srgbClr val="444444"/>
              </a:solidFill>
              <a:effectLst>
                <a:outerShdw blurRad="38100" dist="38100" dir="2700000" algn="tl">
                  <a:srgbClr val="C0C0C0"/>
                </a:outerShdw>
              </a:effectLst>
              <a:latin typeface="Century Gothic" pitchFamily="34" charset="0"/>
              <a:cs typeface="Times New Roman" pitchFamily="18" charset="0"/>
            </a:endParaRPr>
          </a:p>
          <a:p>
            <a:pPr eaLnBrk="1" hangingPunct="1">
              <a:lnSpc>
                <a:spcPct val="102000"/>
              </a:lnSpc>
              <a:buClr>
                <a:srgbClr val="0066CC"/>
              </a:buClr>
              <a:buSzPct val="45000"/>
              <a:defRPr/>
            </a:pPr>
            <a:r>
              <a:rPr lang="fr-FR" sz="2000" b="1" dirty="0">
                <a:solidFill>
                  <a:srgbClr val="444444"/>
                </a:solidFill>
                <a:effectLst>
                  <a:outerShdw blurRad="38100" dist="38100" dir="2700000" algn="tl">
                    <a:srgbClr val="C0C0C0"/>
                  </a:outerShdw>
                </a:effectLst>
                <a:latin typeface="Century Gothic" pitchFamily="34" charset="0"/>
                <a:cs typeface="Times New Roman" pitchFamily="18" charset="0"/>
              </a:rPr>
              <a:t>	</a:t>
            </a:r>
            <a:endPar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endParaRPr>
          </a:p>
        </p:txBody>
      </p:sp>
      <p:sp>
        <p:nvSpPr>
          <p:cNvPr id="8" name="ZoneTexte 7"/>
          <p:cNvSpPr txBox="1"/>
          <p:nvPr/>
        </p:nvSpPr>
        <p:spPr>
          <a:xfrm>
            <a:off x="755576" y="1152148"/>
            <a:ext cx="5472608" cy="630942"/>
          </a:xfrm>
          <a:prstGeom prst="rect">
            <a:avLst/>
          </a:prstGeom>
          <a:noFill/>
        </p:spPr>
        <p:txBody>
          <a:bodyPr wrap="square" rtlCol="0">
            <a:spAutoFit/>
          </a:bodyPr>
          <a:lstStyle/>
          <a:p>
            <a:r>
              <a:rPr lang="zh-CN" altLang="fr-FR" sz="3500" b="1" dirty="0">
                <a:solidFill>
                  <a:srgbClr val="009897"/>
                </a:solidFill>
                <a:latin typeface="Century Gothic" pitchFamily="34" charset="0"/>
              </a:rPr>
              <a:t>主</a:t>
            </a:r>
            <a:r>
              <a:rPr lang="zh-CN" altLang="fr-FR" sz="3500" b="1" dirty="0" smtClean="0">
                <a:solidFill>
                  <a:srgbClr val="009897"/>
                </a:solidFill>
                <a:latin typeface="Century Gothic" pitchFamily="34" charset="0"/>
              </a:rPr>
              <a:t>要的联系人</a:t>
            </a:r>
            <a:r>
              <a:rPr lang="fr-FR" altLang="zh-CN" sz="3500" b="1" dirty="0" smtClean="0">
                <a:solidFill>
                  <a:srgbClr val="009897"/>
                </a:solidFill>
                <a:latin typeface="Century Gothic" pitchFamily="34" charset="0"/>
              </a:rPr>
              <a:t> CONTACTS:</a:t>
            </a:r>
            <a:endParaRPr lang="fr-FR" altLang="fr-FR" sz="3500" b="1" dirty="0">
              <a:solidFill>
                <a:srgbClr val="009897"/>
              </a:solidFill>
              <a:latin typeface="Century Gothic" pitchFamily="34" charset="0"/>
            </a:endParaRPr>
          </a:p>
        </p:txBody>
      </p:sp>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graphicFrame>
        <p:nvGraphicFramePr>
          <p:cNvPr id="4" name="Tableau 3"/>
          <p:cNvGraphicFramePr>
            <a:graphicFrameLocks noGrp="1"/>
          </p:cNvGraphicFramePr>
          <p:nvPr>
            <p:extLst>
              <p:ext uri="{D42A27DB-BD31-4B8C-83A1-F6EECF244321}">
                <p14:modId xmlns:p14="http://schemas.microsoft.com/office/powerpoint/2010/main" val="1009773233"/>
              </p:ext>
            </p:extLst>
          </p:nvPr>
        </p:nvGraphicFramePr>
        <p:xfrm>
          <a:off x="755576" y="1832726"/>
          <a:ext cx="7200800" cy="4267200"/>
        </p:xfrm>
        <a:graphic>
          <a:graphicData uri="http://schemas.openxmlformats.org/drawingml/2006/table">
            <a:tbl>
              <a:tblPr firstRow="1" bandRow="1">
                <a:tableStyleId>{5C22544A-7EE6-4342-B048-85BDC9FD1C3A}</a:tableStyleId>
              </a:tblPr>
              <a:tblGrid>
                <a:gridCol w="3528392"/>
                <a:gridCol w="3672408"/>
              </a:tblGrid>
              <a:tr h="370840">
                <a:tc>
                  <a:txBody>
                    <a:bodyPr/>
                    <a:lstStyle/>
                    <a:p>
                      <a:r>
                        <a:rPr lang="zh-CN" altLang="fr-FR" sz="1600" dirty="0" smtClean="0"/>
                        <a:t>国际关系主任</a:t>
                      </a:r>
                      <a:endParaRPr lang="fr-FR" altLang="zh-CN" sz="1600" dirty="0" smtClean="0"/>
                    </a:p>
                    <a:p>
                      <a:r>
                        <a:rPr lang="fr-FR" sz="1600" b="0" dirty="0" smtClean="0"/>
                        <a:t>Robert </a:t>
                      </a:r>
                      <a:r>
                        <a:rPr lang="fr-FR" sz="1600" dirty="0" smtClean="0"/>
                        <a:t>SHERRATT</a:t>
                      </a:r>
                    </a:p>
                    <a:p>
                      <a:r>
                        <a:rPr lang="fr-FR" sz="1600" dirty="0" smtClean="0"/>
                        <a:t>ri@univ-lyon3.fr</a:t>
                      </a:r>
                      <a:endParaRPr lang="fr-FR" sz="1600" dirty="0"/>
                    </a:p>
                  </a:txBody>
                  <a:tcPr/>
                </a:tc>
                <a:tc>
                  <a:txBody>
                    <a:bodyPr/>
                    <a:lstStyle/>
                    <a:p>
                      <a:r>
                        <a:rPr lang="zh-CN" altLang="fr-FR" sz="1600" dirty="0" smtClean="0"/>
                        <a:t>国际关系部行政主管</a:t>
                      </a:r>
                      <a:endParaRPr lang="fr-FR" altLang="zh-CN" sz="1600" dirty="0" smtClean="0"/>
                    </a:p>
                    <a:p>
                      <a:r>
                        <a:rPr lang="fr-FR" sz="1600" b="0" dirty="0" smtClean="0"/>
                        <a:t>Anne-Sophie</a:t>
                      </a:r>
                      <a:r>
                        <a:rPr lang="fr-FR" sz="1600" dirty="0" smtClean="0"/>
                        <a:t> WESSEL-LARÉAL</a:t>
                      </a:r>
                    </a:p>
                    <a:p>
                      <a:r>
                        <a:rPr lang="fr-FR" sz="1600" dirty="0" smtClean="0"/>
                        <a:t>anne-sophie.lareal@univ-lyon3.fr</a:t>
                      </a:r>
                      <a:endParaRPr lang="fr-FR" sz="1600" dirty="0"/>
                    </a:p>
                  </a:txBody>
                  <a:tcPr/>
                </a:tc>
              </a:tr>
              <a:tr h="370840">
                <a:tc>
                  <a:txBody>
                    <a:bodyPr/>
                    <a:lstStyle/>
                    <a:p>
                      <a:r>
                        <a:rPr lang="zh-CN" altLang="fr-FR" sz="1600" b="1" dirty="0" smtClean="0"/>
                        <a:t>来法外国学生事务主管</a:t>
                      </a:r>
                      <a:endParaRPr lang="fr-FR" altLang="zh-CN" sz="1600" b="1" dirty="0" smtClean="0"/>
                    </a:p>
                    <a:p>
                      <a:r>
                        <a:rPr lang="fr-FR" sz="1600" b="1" dirty="0" smtClean="0"/>
                        <a:t>DEUF </a:t>
                      </a:r>
                      <a:r>
                        <a:rPr lang="zh-CN" altLang="fr-FR" sz="1600" b="1" dirty="0" smtClean="0"/>
                        <a:t>项目负责人</a:t>
                      </a:r>
                      <a:endParaRPr lang="fr-FR" altLang="zh-CN" sz="1600" b="1" dirty="0" smtClean="0"/>
                    </a:p>
                    <a:p>
                      <a:r>
                        <a:rPr lang="fr-FR" altLang="zh-CN" sz="1600" dirty="0" smtClean="0"/>
                        <a:t>Chantal </a:t>
                      </a:r>
                      <a:r>
                        <a:rPr lang="fr-FR" altLang="zh-CN" sz="1600" b="1" dirty="0" smtClean="0"/>
                        <a:t>ORTILLEZ</a:t>
                      </a:r>
                    </a:p>
                    <a:p>
                      <a:r>
                        <a:rPr lang="fr-FR" altLang="zh-CN" sz="1600" dirty="0" smtClean="0"/>
                        <a:t>0033 4 78 78 70 08 </a:t>
                      </a:r>
                    </a:p>
                    <a:p>
                      <a:r>
                        <a:rPr lang="fr-FR" altLang="zh-CN" sz="1600" dirty="0" smtClean="0"/>
                        <a:t>chantal.ortillez@univ-lyon3.fr</a:t>
                      </a:r>
                    </a:p>
                  </a:txBody>
                  <a:tcPr/>
                </a:tc>
                <a:tc>
                  <a:txBody>
                    <a:bodyPr/>
                    <a:lstStyle/>
                    <a:p>
                      <a:r>
                        <a:rPr lang="fr-FR" sz="1600" b="1" dirty="0" smtClean="0"/>
                        <a:t>SELF </a:t>
                      </a:r>
                      <a:r>
                        <a:rPr lang="zh-CN" altLang="fr-FR" sz="1600" b="1" dirty="0" smtClean="0"/>
                        <a:t>教育项目负</a:t>
                      </a:r>
                      <a:r>
                        <a:rPr lang="zh-CN" altLang="fr-FR" sz="1600" b="1" smtClean="0"/>
                        <a:t>责人</a:t>
                      </a:r>
                      <a:endParaRPr lang="zh-CN" altLang="fr-FR" sz="1600" dirty="0" smtClean="0"/>
                    </a:p>
                    <a:p>
                      <a:r>
                        <a:rPr lang="fr-FR" sz="1600" smtClean="0"/>
                        <a:t>Sophie </a:t>
                      </a:r>
                      <a:r>
                        <a:rPr lang="fr-FR" sz="1600" b="1" dirty="0" smtClean="0"/>
                        <a:t>VERON</a:t>
                      </a:r>
                    </a:p>
                    <a:p>
                      <a:r>
                        <a:rPr lang="fr-FR" altLang="zh-CN" sz="1600" dirty="0" smtClean="0"/>
                        <a:t>0033 4 26 31 86 37</a:t>
                      </a:r>
                    </a:p>
                    <a:p>
                      <a:r>
                        <a:rPr lang="fr-FR" sz="1600" dirty="0" smtClean="0"/>
                        <a:t>sophie.veron@univ-lyon3.fr</a:t>
                      </a:r>
                    </a:p>
                    <a:p>
                      <a:endParaRPr lang="fr-FR" sz="1600" dirty="0"/>
                    </a:p>
                  </a:txBody>
                  <a:tcPr/>
                </a:tc>
              </a:tr>
              <a:tr h="370840">
                <a:tc>
                  <a:txBody>
                    <a:bodyPr/>
                    <a:lstStyle/>
                    <a:p>
                      <a:r>
                        <a:rPr lang="zh-CN" altLang="fr-FR" sz="1600" b="1" dirty="0" smtClean="0"/>
                        <a:t>在法外国学生学居留办理负责人</a:t>
                      </a:r>
                    </a:p>
                    <a:p>
                      <a:r>
                        <a:rPr lang="fr-FR" sz="1600" dirty="0" smtClean="0"/>
                        <a:t>Audrey </a:t>
                      </a:r>
                      <a:r>
                        <a:rPr lang="fr-FR" sz="1600" b="1" dirty="0" smtClean="0"/>
                        <a:t>MUNEZERO</a:t>
                      </a:r>
                    </a:p>
                    <a:p>
                      <a:r>
                        <a:rPr lang="fr-FR" sz="1600" dirty="0" smtClean="0"/>
                        <a:t>0033 </a:t>
                      </a:r>
                      <a:r>
                        <a:rPr lang="fr-FR" sz="1600" dirty="0" smtClean="0"/>
                        <a:t>4 78 78 71 04 </a:t>
                      </a:r>
                      <a:r>
                        <a:rPr lang="fr-FR" sz="1600" dirty="0" smtClean="0"/>
                        <a:t>audrey.munezero@univ-lyon3.fr</a:t>
                      </a:r>
                    </a:p>
                  </a:txBody>
                  <a:tcPr/>
                </a:tc>
                <a:tc>
                  <a:txBody>
                    <a:bodyPr/>
                    <a:lstStyle/>
                    <a:p>
                      <a:r>
                        <a:rPr lang="zh-CN" altLang="fr-FR" sz="1600" b="1" dirty="0" smtClean="0"/>
                        <a:t>亚洲地区事务主管</a:t>
                      </a:r>
                      <a:endParaRPr lang="fr-FR" altLang="zh-CN" sz="1600"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zh-CN" altLang="fr-FR" sz="1600" dirty="0" smtClean="0"/>
                        <a:t>杨 啸</a:t>
                      </a:r>
                      <a:r>
                        <a:rPr lang="zh-CN" altLang="fr-FR" sz="1600" baseline="0" dirty="0" smtClean="0"/>
                        <a:t> </a:t>
                      </a:r>
                      <a:r>
                        <a:rPr lang="fr-FR" altLang="zh-CN" sz="1600" b="1" dirty="0" smtClean="0"/>
                        <a:t>YANG</a:t>
                      </a:r>
                      <a:r>
                        <a:rPr lang="fr-FR" altLang="zh-CN" sz="1600" dirty="0" smtClean="0"/>
                        <a:t> </a:t>
                      </a:r>
                      <a:r>
                        <a:rPr lang="en-US" altLang="zh-CN" sz="1600" dirty="0" smtClean="0"/>
                        <a:t>Xiao</a:t>
                      </a:r>
                      <a:r>
                        <a:rPr lang="en-US" altLang="zh-CN" sz="1600" baseline="0" dirty="0" smtClean="0"/>
                        <a:t> </a:t>
                      </a:r>
                      <a:r>
                        <a:rPr lang="fr-FR" altLang="zh-CN" sz="1600" baseline="0" dirty="0" smtClean="0"/>
                        <a:t>(Lucien)</a:t>
                      </a:r>
                      <a:endParaRPr lang="fr-FR" altLang="zh-CN" sz="16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altLang="zh-CN" sz="1600" dirty="0" smtClean="0"/>
                        <a:t>0033 4 78 78 75 28</a:t>
                      </a:r>
                    </a:p>
                    <a:p>
                      <a:r>
                        <a:rPr lang="fr-FR" altLang="zh-CN" sz="1600" dirty="0" smtClean="0"/>
                        <a:t>lucien.yang@univ-lyon3.fr</a:t>
                      </a:r>
                    </a:p>
                  </a:txBody>
                  <a:tcPr/>
                </a:tc>
              </a:tr>
              <a:tr h="370840">
                <a:tc>
                  <a:txBody>
                    <a:bodyPr/>
                    <a:lstStyle/>
                    <a:p>
                      <a:r>
                        <a:rPr lang="zh-CN" altLang="fr-FR" sz="1600" b="1" dirty="0" smtClean="0"/>
                        <a:t>总接待人员</a:t>
                      </a:r>
                      <a:endParaRPr lang="fr-FR" altLang="zh-CN" sz="1600" b="1" dirty="0" smtClean="0"/>
                    </a:p>
                  </a:txBody>
                  <a:tcPr/>
                </a:tc>
                <a:tc>
                  <a:txBody>
                    <a:bodyPr/>
                    <a:lstStyle/>
                    <a:p>
                      <a:r>
                        <a:rPr lang="zh-CN" altLang="fr-FR" sz="1600" b="1" dirty="0" smtClean="0"/>
                        <a:t>住房管理员</a:t>
                      </a:r>
                      <a:endParaRPr lang="fr-FR" altLang="zh-CN" sz="1600" b="1" dirty="0" smtClean="0"/>
                    </a:p>
                    <a:p>
                      <a:r>
                        <a:rPr lang="fr-FR" sz="1600" b="0" dirty="0" smtClean="0"/>
                        <a:t>Anne-Sophie </a:t>
                      </a:r>
                      <a:r>
                        <a:rPr lang="fr-FR" sz="1600" b="1" dirty="0" smtClean="0"/>
                        <a:t>MINERY</a:t>
                      </a:r>
                    </a:p>
                    <a:p>
                      <a:r>
                        <a:rPr lang="fr-FR" sz="1600" b="0" dirty="0" smtClean="0"/>
                        <a:t>0033 6 48 69 04 93</a:t>
                      </a:r>
                    </a:p>
                    <a:p>
                      <a:r>
                        <a:rPr lang="fr-FR" sz="1600" b="0" dirty="0" smtClean="0"/>
                        <a:t>logementri@associnterlyon3.fr </a:t>
                      </a:r>
                      <a:endParaRPr lang="fr-FR" sz="1600" b="0" dirty="0"/>
                    </a:p>
                  </a:txBody>
                  <a:tcPr/>
                </a:tc>
              </a:tr>
            </a:tbl>
          </a:graphicData>
        </a:graphic>
      </p:graphicFrame>
    </p:spTree>
    <p:extLst>
      <p:ext uri="{BB962C8B-B14F-4D97-AF65-F5344CB8AC3E}">
        <p14:creationId xmlns:p14="http://schemas.microsoft.com/office/powerpoint/2010/main" val="31329639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79344"/>
            <a:ext cx="9144000" cy="678656"/>
          </a:xfrm>
          <a:prstGeom prst="rect">
            <a:avLst/>
          </a:prstGeom>
        </p:spPr>
      </p:pic>
      <p:sp>
        <p:nvSpPr>
          <p:cNvPr id="7" name="ZoneTexte 12"/>
          <p:cNvSpPr txBox="1">
            <a:spLocks noChangeArrowheads="1"/>
          </p:cNvSpPr>
          <p:nvPr/>
        </p:nvSpPr>
        <p:spPr bwMode="auto">
          <a:xfrm>
            <a:off x="407634" y="1856752"/>
            <a:ext cx="8280920" cy="4440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02000"/>
              </a:lnSpc>
              <a:buClr>
                <a:srgbClr val="0066CC"/>
              </a:buClr>
              <a:buSzPct val="45000"/>
              <a:defRPr/>
            </a:pPr>
            <a:endParaRPr lang="fr-FR" sz="100" b="1" dirty="0">
              <a:solidFill>
                <a:srgbClr val="444444"/>
              </a:solidFill>
              <a:effectLst>
                <a:outerShdw blurRad="38100" dist="38100" dir="2700000" algn="tl">
                  <a:srgbClr val="C0C0C0"/>
                </a:outerShdw>
              </a:effectLst>
              <a:latin typeface="Century Gothic" pitchFamily="34" charset="0"/>
              <a:cs typeface="Times New Roman" pitchFamily="18" charset="0"/>
            </a:endParaRPr>
          </a:p>
          <a:p>
            <a:pPr eaLnBrk="1" hangingPunct="1">
              <a:lnSpc>
                <a:spcPct val="102000"/>
              </a:lnSpc>
              <a:buClr>
                <a:srgbClr val="0066CC"/>
              </a:buClr>
              <a:buSzPct val="45000"/>
              <a:defRPr/>
            </a:pPr>
            <a:r>
              <a:rPr lang="zh-CN" altLang="fr-FR" b="1" dirty="0" smtClean="0">
                <a:effectLst>
                  <a:outerShdw blurRad="38100" dist="38100" dir="2700000" algn="tl">
                    <a:srgbClr val="C0C0C0"/>
                  </a:outerShdw>
                </a:effectLst>
                <a:latin typeface="Century Gothic" pitchFamily="34" charset="0"/>
                <a:cs typeface="Times New Roman" pitchFamily="18" charset="0"/>
              </a:rPr>
              <a:t>法</a:t>
            </a:r>
            <a:r>
              <a:rPr lang="zh-CN" altLang="fr-FR" b="1" dirty="0">
                <a:effectLst>
                  <a:outerShdw blurRad="38100" dist="38100" dir="2700000" algn="tl">
                    <a:srgbClr val="C0C0C0"/>
                  </a:outerShdw>
                </a:effectLst>
                <a:latin typeface="Century Gothic" pitchFamily="34" charset="0"/>
                <a:cs typeface="Times New Roman" pitchFamily="18" charset="0"/>
              </a:rPr>
              <a:t>国原教育体制分为三个阶段</a:t>
            </a:r>
            <a:r>
              <a:rPr lang="fr-FR" altLang="zh-CN" b="1" dirty="0">
                <a:effectLst>
                  <a:outerShdw blurRad="38100" dist="38100" dir="2700000" algn="tl">
                    <a:srgbClr val="C0C0C0"/>
                  </a:outerShdw>
                </a:effectLst>
                <a:latin typeface="Century Gothic" pitchFamily="34" charset="0"/>
                <a:cs typeface="Times New Roman" pitchFamily="18" charset="0"/>
              </a:rPr>
              <a:t>: </a:t>
            </a:r>
          </a:p>
          <a:p>
            <a:pPr eaLnBrk="1" hangingPunct="1">
              <a:lnSpc>
                <a:spcPct val="102000"/>
              </a:lnSpc>
              <a:buClr>
                <a:srgbClr val="0066CC"/>
              </a:buClr>
              <a:buSzPct val="45000"/>
              <a:defRPr/>
            </a:pPr>
            <a:r>
              <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rPr>
              <a:t>第一阶段学制两年</a:t>
            </a:r>
            <a:r>
              <a:rPr lang="fr-FR" altLang="zh-CN" sz="1600" b="1" dirty="0">
                <a:solidFill>
                  <a:srgbClr val="444444"/>
                </a:solidFill>
                <a:effectLst>
                  <a:outerShdw blurRad="38100" dist="38100" dir="2700000" algn="tl">
                    <a:srgbClr val="C0C0C0"/>
                  </a:outerShdw>
                </a:effectLst>
                <a:latin typeface="Century Gothic" pitchFamily="34" charset="0"/>
                <a:cs typeface="Times New Roman" pitchFamily="18" charset="0"/>
              </a:rPr>
              <a:t>, </a:t>
            </a:r>
            <a:r>
              <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rPr>
              <a:t>期满考试合格后</a:t>
            </a:r>
            <a:r>
              <a:rPr lang="fr-FR" altLang="zh-CN" sz="1600" b="1" dirty="0">
                <a:solidFill>
                  <a:srgbClr val="444444"/>
                </a:solidFill>
                <a:effectLst>
                  <a:outerShdw blurRad="38100" dist="38100" dir="2700000" algn="tl">
                    <a:srgbClr val="C0C0C0"/>
                  </a:outerShdw>
                </a:effectLst>
                <a:latin typeface="Century Gothic" pitchFamily="34" charset="0"/>
                <a:cs typeface="Times New Roman" pitchFamily="18" charset="0"/>
              </a:rPr>
              <a:t>, </a:t>
            </a:r>
            <a:r>
              <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rPr>
              <a:t>获得</a:t>
            </a:r>
            <a:r>
              <a:rPr lang="fr-FR" altLang="zh-CN" sz="1600" b="1" dirty="0">
                <a:solidFill>
                  <a:srgbClr val="444444"/>
                </a:solidFill>
                <a:effectLst>
                  <a:outerShdw blurRad="38100" dist="38100" dir="2700000" algn="tl">
                    <a:srgbClr val="C0C0C0"/>
                  </a:outerShdw>
                </a:effectLst>
                <a:latin typeface="Century Gothic" pitchFamily="34" charset="0"/>
                <a:cs typeface="Times New Roman" pitchFamily="18" charset="0"/>
              </a:rPr>
              <a:t>DEUG</a:t>
            </a:r>
            <a:r>
              <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rPr>
              <a:t>文凭</a:t>
            </a:r>
            <a:r>
              <a:rPr lang="fr-FR" altLang="zh-CN" sz="1600" b="1" dirty="0">
                <a:solidFill>
                  <a:srgbClr val="444444"/>
                </a:solidFill>
                <a:effectLst>
                  <a:outerShdw blurRad="38100" dist="38100" dir="2700000" algn="tl">
                    <a:srgbClr val="C0C0C0"/>
                  </a:outerShdw>
                </a:effectLst>
                <a:latin typeface="Century Gothic" pitchFamily="34" charset="0"/>
                <a:cs typeface="Times New Roman" pitchFamily="18" charset="0"/>
              </a:rPr>
              <a:t>, </a:t>
            </a:r>
            <a:r>
              <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rPr>
              <a:t>相当于我国的大专文凭</a:t>
            </a:r>
            <a:r>
              <a:rPr lang="fr-FR" altLang="zh-CN" sz="1600" b="1" dirty="0">
                <a:solidFill>
                  <a:srgbClr val="444444"/>
                </a:solidFill>
                <a:effectLst>
                  <a:outerShdw blurRad="38100" dist="38100" dir="2700000" algn="tl">
                    <a:srgbClr val="C0C0C0"/>
                  </a:outerShdw>
                </a:effectLst>
                <a:latin typeface="Century Gothic" pitchFamily="34" charset="0"/>
                <a:cs typeface="Times New Roman" pitchFamily="18" charset="0"/>
              </a:rPr>
              <a:t>. </a:t>
            </a:r>
          </a:p>
          <a:p>
            <a:pPr eaLnBrk="1" hangingPunct="1">
              <a:lnSpc>
                <a:spcPct val="102000"/>
              </a:lnSpc>
              <a:buClr>
                <a:srgbClr val="0066CC"/>
              </a:buClr>
              <a:buSzPct val="45000"/>
              <a:defRPr/>
            </a:pPr>
            <a:r>
              <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rPr>
              <a:t>第二阶段学制两年</a:t>
            </a:r>
            <a:r>
              <a:rPr lang="fr-FR" altLang="zh-CN" sz="1600" b="1" dirty="0">
                <a:solidFill>
                  <a:srgbClr val="444444"/>
                </a:solidFill>
                <a:effectLst>
                  <a:outerShdw blurRad="38100" dist="38100" dir="2700000" algn="tl">
                    <a:srgbClr val="C0C0C0"/>
                  </a:outerShdw>
                </a:effectLst>
                <a:latin typeface="Century Gothic" pitchFamily="34" charset="0"/>
                <a:cs typeface="Times New Roman" pitchFamily="18" charset="0"/>
              </a:rPr>
              <a:t>, </a:t>
            </a:r>
            <a:r>
              <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rPr>
              <a:t>第一年获得学士学位</a:t>
            </a:r>
            <a:r>
              <a:rPr lang="fr-FR" altLang="zh-CN" sz="1600" b="1" dirty="0">
                <a:solidFill>
                  <a:srgbClr val="444444"/>
                </a:solidFill>
                <a:effectLst>
                  <a:outerShdw blurRad="38100" dist="38100" dir="2700000" algn="tl">
                    <a:srgbClr val="C0C0C0"/>
                  </a:outerShdw>
                </a:effectLst>
                <a:latin typeface="Century Gothic" pitchFamily="34" charset="0"/>
                <a:cs typeface="Times New Roman" pitchFamily="18" charset="0"/>
              </a:rPr>
              <a:t>LICENCE, </a:t>
            </a:r>
            <a:r>
              <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rPr>
              <a:t>第二年获得硕士学位</a:t>
            </a:r>
            <a:r>
              <a:rPr lang="fr-FR" altLang="zh-CN" sz="1600" b="1" dirty="0">
                <a:solidFill>
                  <a:srgbClr val="444444"/>
                </a:solidFill>
                <a:effectLst>
                  <a:outerShdw blurRad="38100" dist="38100" dir="2700000" algn="tl">
                    <a:srgbClr val="C0C0C0"/>
                  </a:outerShdw>
                </a:effectLst>
                <a:latin typeface="Century Gothic" pitchFamily="34" charset="0"/>
                <a:cs typeface="Times New Roman" pitchFamily="18" charset="0"/>
              </a:rPr>
              <a:t>MAITRISE. </a:t>
            </a:r>
            <a:r>
              <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rPr>
              <a:t>第三阶段为硕士后及博士阶段</a:t>
            </a:r>
            <a:r>
              <a:rPr lang="fr-FR" altLang="zh-CN" sz="1600" b="1" dirty="0">
                <a:solidFill>
                  <a:srgbClr val="444444"/>
                </a:solidFill>
                <a:effectLst>
                  <a:outerShdw blurRad="38100" dist="38100" dir="2700000" algn="tl">
                    <a:srgbClr val="C0C0C0"/>
                  </a:outerShdw>
                </a:effectLst>
                <a:latin typeface="Century Gothic" pitchFamily="34" charset="0"/>
                <a:cs typeface="Times New Roman" pitchFamily="18" charset="0"/>
              </a:rPr>
              <a:t>, </a:t>
            </a:r>
            <a:r>
              <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rPr>
              <a:t>有两个发展方向；</a:t>
            </a:r>
          </a:p>
          <a:p>
            <a:pPr eaLnBrk="1" hangingPunct="1">
              <a:lnSpc>
                <a:spcPct val="102000"/>
              </a:lnSpc>
              <a:buClr>
                <a:srgbClr val="0066CC"/>
              </a:buClr>
              <a:buSzPct val="45000"/>
              <a:defRPr/>
            </a:pPr>
            <a:r>
              <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rPr>
              <a:t>一是攻读侧向于企业就业方向的</a:t>
            </a:r>
            <a:r>
              <a:rPr lang="fr-FR" altLang="zh-CN" sz="1600" b="1" dirty="0">
                <a:solidFill>
                  <a:srgbClr val="444444"/>
                </a:solidFill>
                <a:effectLst>
                  <a:outerShdw blurRad="38100" dist="38100" dir="2700000" algn="tl">
                    <a:srgbClr val="C0C0C0"/>
                  </a:outerShdw>
                </a:effectLst>
                <a:latin typeface="Century Gothic" pitchFamily="34" charset="0"/>
                <a:cs typeface="Times New Roman" pitchFamily="18" charset="0"/>
              </a:rPr>
              <a:t>DESS</a:t>
            </a:r>
            <a:r>
              <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rPr>
              <a:t>硕士后文凭</a:t>
            </a:r>
            <a:r>
              <a:rPr lang="fr-FR" altLang="zh-CN" sz="1600" b="1" dirty="0">
                <a:solidFill>
                  <a:srgbClr val="444444"/>
                </a:solidFill>
                <a:effectLst>
                  <a:outerShdw blurRad="38100" dist="38100" dir="2700000" algn="tl">
                    <a:srgbClr val="C0C0C0"/>
                  </a:outerShdw>
                </a:effectLst>
                <a:latin typeface="Century Gothic" pitchFamily="34" charset="0"/>
                <a:cs typeface="Times New Roman" pitchFamily="18" charset="0"/>
              </a:rPr>
              <a:t>, </a:t>
            </a:r>
            <a:r>
              <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rPr>
              <a:t>学制为一年。 </a:t>
            </a:r>
          </a:p>
          <a:p>
            <a:pPr eaLnBrk="1" hangingPunct="1">
              <a:lnSpc>
                <a:spcPct val="102000"/>
              </a:lnSpc>
              <a:buClr>
                <a:srgbClr val="0066CC"/>
              </a:buClr>
              <a:buSzPct val="45000"/>
              <a:defRPr/>
            </a:pPr>
            <a:r>
              <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rPr>
              <a:t>二是向学术方向发展</a:t>
            </a:r>
            <a:r>
              <a:rPr lang="fr-FR" altLang="zh-CN" sz="1600" b="1" dirty="0">
                <a:solidFill>
                  <a:srgbClr val="444444"/>
                </a:solidFill>
                <a:effectLst>
                  <a:outerShdw blurRad="38100" dist="38100" dir="2700000" algn="tl">
                    <a:srgbClr val="C0C0C0"/>
                  </a:outerShdw>
                </a:effectLst>
                <a:latin typeface="Century Gothic" pitchFamily="34" charset="0"/>
                <a:cs typeface="Times New Roman" pitchFamily="18" charset="0"/>
              </a:rPr>
              <a:t>, </a:t>
            </a:r>
            <a:r>
              <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rPr>
              <a:t>首先用一年时间攻读</a:t>
            </a:r>
            <a:r>
              <a:rPr lang="fr-FR" altLang="zh-CN" sz="1600" b="1" dirty="0">
                <a:solidFill>
                  <a:srgbClr val="444444"/>
                </a:solidFill>
                <a:effectLst>
                  <a:outerShdw blurRad="38100" dist="38100" dir="2700000" algn="tl">
                    <a:srgbClr val="C0C0C0"/>
                  </a:outerShdw>
                </a:effectLst>
                <a:latin typeface="Century Gothic" pitchFamily="34" charset="0"/>
                <a:cs typeface="Times New Roman" pitchFamily="18" charset="0"/>
              </a:rPr>
              <a:t>DEA</a:t>
            </a:r>
            <a:r>
              <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rPr>
              <a:t>硕士后文凭，然后用三到四年攻读博士学位</a:t>
            </a:r>
            <a:r>
              <a:rPr lang="fr-FR" altLang="zh-CN" sz="1600" b="1" dirty="0">
                <a:solidFill>
                  <a:srgbClr val="444444"/>
                </a:solidFill>
                <a:effectLst>
                  <a:outerShdw blurRad="38100" dist="38100" dir="2700000" algn="tl">
                    <a:srgbClr val="C0C0C0"/>
                  </a:outerShdw>
                </a:effectLst>
                <a:latin typeface="Century Gothic" pitchFamily="34" charset="0"/>
                <a:cs typeface="Times New Roman" pitchFamily="18" charset="0"/>
              </a:rPr>
              <a:t>DOCTORAT</a:t>
            </a:r>
            <a:r>
              <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rPr>
              <a:t>。</a:t>
            </a:r>
          </a:p>
          <a:p>
            <a:pPr eaLnBrk="1" hangingPunct="1">
              <a:lnSpc>
                <a:spcPct val="102000"/>
              </a:lnSpc>
              <a:buClr>
                <a:srgbClr val="0066CC"/>
              </a:buClr>
              <a:buSzPct val="45000"/>
              <a:defRPr/>
            </a:pPr>
            <a:endParaRPr lang="zh-CN" altLang="fr-FR" sz="1200" b="1" dirty="0">
              <a:solidFill>
                <a:srgbClr val="444444"/>
              </a:solidFill>
              <a:effectLst>
                <a:outerShdw blurRad="38100" dist="38100" dir="2700000" algn="tl">
                  <a:srgbClr val="C0C0C0"/>
                </a:outerShdw>
              </a:effectLst>
              <a:latin typeface="Century Gothic" pitchFamily="34" charset="0"/>
              <a:cs typeface="Times New Roman" pitchFamily="18" charset="0"/>
            </a:endParaRPr>
          </a:p>
          <a:p>
            <a:pPr eaLnBrk="1" hangingPunct="1">
              <a:lnSpc>
                <a:spcPct val="102000"/>
              </a:lnSpc>
              <a:buClr>
                <a:srgbClr val="0066CC"/>
              </a:buClr>
              <a:buSzPct val="45000"/>
              <a:defRPr/>
            </a:pPr>
            <a:r>
              <a:rPr lang="zh-CN" altLang="fr-FR" sz="1600" b="1" dirty="0">
                <a:effectLst>
                  <a:outerShdw blurRad="38100" dist="38100" dir="2700000" algn="tl">
                    <a:srgbClr val="C0C0C0"/>
                  </a:outerShdw>
                </a:effectLst>
                <a:latin typeface="Century Gothic" pitchFamily="34" charset="0"/>
                <a:cs typeface="Times New Roman" pitchFamily="18" charset="0"/>
              </a:rPr>
              <a:t>为了同国际和欧盟体系接轨，法国大学从</a:t>
            </a:r>
            <a:r>
              <a:rPr lang="fr-FR" altLang="zh-CN" sz="1600" b="1" dirty="0">
                <a:effectLst>
                  <a:outerShdw blurRad="38100" dist="38100" dir="2700000" algn="tl">
                    <a:srgbClr val="C0C0C0"/>
                  </a:outerShdw>
                </a:effectLst>
                <a:latin typeface="Century Gothic" pitchFamily="34" charset="0"/>
                <a:cs typeface="Times New Roman" pitchFamily="18" charset="0"/>
              </a:rPr>
              <a:t>2003/2004</a:t>
            </a:r>
            <a:r>
              <a:rPr lang="zh-CN" altLang="fr-FR" sz="1600" b="1" dirty="0">
                <a:effectLst>
                  <a:outerShdw blurRad="38100" dist="38100" dir="2700000" algn="tl">
                    <a:srgbClr val="C0C0C0"/>
                  </a:outerShdw>
                </a:effectLst>
                <a:latin typeface="Century Gothic" pitchFamily="34" charset="0"/>
                <a:cs typeface="Times New Roman" pitchFamily="18" charset="0"/>
              </a:rPr>
              <a:t>年开始实行新的学制体系（</a:t>
            </a:r>
            <a:r>
              <a:rPr lang="fr-FR" altLang="zh-CN" sz="1600" b="1" dirty="0">
                <a:effectLst>
                  <a:outerShdw blurRad="38100" dist="38100" dir="2700000" algn="tl">
                    <a:srgbClr val="C0C0C0"/>
                  </a:outerShdw>
                </a:effectLst>
                <a:latin typeface="Century Gothic" pitchFamily="34" charset="0"/>
                <a:cs typeface="Times New Roman" pitchFamily="18" charset="0"/>
              </a:rPr>
              <a:t>LMD</a:t>
            </a:r>
            <a:r>
              <a:rPr lang="zh-CN" altLang="fr-FR" sz="1600" b="1" dirty="0">
                <a:effectLst>
                  <a:outerShdw blurRad="38100" dist="38100" dir="2700000" algn="tl">
                    <a:srgbClr val="C0C0C0"/>
                  </a:outerShdw>
                </a:effectLst>
                <a:latin typeface="Century Gothic" pitchFamily="34" charset="0"/>
                <a:cs typeface="Times New Roman" pitchFamily="18" charset="0"/>
              </a:rPr>
              <a:t>体系），学士（</a:t>
            </a:r>
            <a:r>
              <a:rPr lang="fr-FR" altLang="zh-CN" sz="1600" b="1" dirty="0">
                <a:effectLst>
                  <a:outerShdw blurRad="38100" dist="38100" dir="2700000" algn="tl">
                    <a:srgbClr val="C0C0C0"/>
                  </a:outerShdw>
                </a:effectLst>
                <a:latin typeface="Century Gothic" pitchFamily="34" charset="0"/>
                <a:cs typeface="Times New Roman" pitchFamily="18" charset="0"/>
              </a:rPr>
              <a:t>LICENCE</a:t>
            </a:r>
            <a:r>
              <a:rPr lang="zh-CN" altLang="fr-FR" sz="1600" b="1" dirty="0">
                <a:effectLst>
                  <a:outerShdw blurRad="38100" dist="38100" dir="2700000" algn="tl">
                    <a:srgbClr val="C0C0C0"/>
                  </a:outerShdw>
                </a:effectLst>
                <a:latin typeface="Century Gothic" pitchFamily="34" charset="0"/>
                <a:cs typeface="Times New Roman" pitchFamily="18" charset="0"/>
              </a:rPr>
              <a:t>）三年，硕士（</a:t>
            </a:r>
            <a:r>
              <a:rPr lang="fr-FR" altLang="zh-CN" sz="1600" b="1" dirty="0">
                <a:effectLst>
                  <a:outerShdw blurRad="38100" dist="38100" dir="2700000" algn="tl">
                    <a:srgbClr val="C0C0C0"/>
                  </a:outerShdw>
                </a:effectLst>
                <a:latin typeface="Century Gothic" pitchFamily="34" charset="0"/>
                <a:cs typeface="Times New Roman" pitchFamily="18" charset="0"/>
              </a:rPr>
              <a:t>MASTER</a:t>
            </a:r>
            <a:r>
              <a:rPr lang="zh-CN" altLang="fr-FR" sz="1600" b="1" dirty="0">
                <a:effectLst>
                  <a:outerShdw blurRad="38100" dist="38100" dir="2700000" algn="tl">
                    <a:srgbClr val="C0C0C0"/>
                  </a:outerShdw>
                </a:effectLst>
                <a:latin typeface="Century Gothic" pitchFamily="34" charset="0"/>
                <a:cs typeface="Times New Roman" pitchFamily="18" charset="0"/>
              </a:rPr>
              <a:t>）两年，博士（</a:t>
            </a:r>
            <a:r>
              <a:rPr lang="fr-FR" altLang="zh-CN" sz="1600" b="1" dirty="0">
                <a:effectLst>
                  <a:outerShdw blurRad="38100" dist="38100" dir="2700000" algn="tl">
                    <a:srgbClr val="C0C0C0"/>
                  </a:outerShdw>
                </a:effectLst>
                <a:latin typeface="Century Gothic" pitchFamily="34" charset="0"/>
                <a:cs typeface="Times New Roman" pitchFamily="18" charset="0"/>
              </a:rPr>
              <a:t>DOCTORAT</a:t>
            </a:r>
            <a:r>
              <a:rPr lang="zh-CN" altLang="fr-FR" sz="1600" b="1" dirty="0">
                <a:effectLst>
                  <a:outerShdw blurRad="38100" dist="38100" dir="2700000" algn="tl">
                    <a:srgbClr val="C0C0C0"/>
                  </a:outerShdw>
                </a:effectLst>
                <a:latin typeface="Century Gothic" pitchFamily="34" charset="0"/>
                <a:cs typeface="Times New Roman" pitchFamily="18" charset="0"/>
              </a:rPr>
              <a:t>）三年。 </a:t>
            </a:r>
          </a:p>
          <a:p>
            <a:pPr eaLnBrk="1" hangingPunct="1">
              <a:lnSpc>
                <a:spcPct val="102000"/>
              </a:lnSpc>
              <a:buClr>
                <a:srgbClr val="0066CC"/>
              </a:buClr>
              <a:buSzPct val="45000"/>
              <a:defRPr/>
            </a:pPr>
            <a:endParaRPr lang="zh-CN" altLang="fr-FR" sz="1200" b="1" dirty="0">
              <a:solidFill>
                <a:srgbClr val="444444"/>
              </a:solidFill>
              <a:effectLst>
                <a:outerShdw blurRad="38100" dist="38100" dir="2700000" algn="tl">
                  <a:srgbClr val="C0C0C0"/>
                </a:outerShdw>
              </a:effectLst>
              <a:latin typeface="Century Gothic" pitchFamily="34" charset="0"/>
              <a:cs typeface="Times New Roman" pitchFamily="18" charset="0"/>
            </a:endParaRPr>
          </a:p>
          <a:p>
            <a:pPr eaLnBrk="1" hangingPunct="1">
              <a:lnSpc>
                <a:spcPct val="102000"/>
              </a:lnSpc>
              <a:buClr>
                <a:srgbClr val="0066CC"/>
              </a:buClr>
              <a:buSzPct val="45000"/>
              <a:defRPr/>
            </a:pPr>
            <a:r>
              <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rPr>
              <a:t>学士阶段的学习有</a:t>
            </a:r>
            <a:r>
              <a:rPr lang="fr-FR" altLang="zh-CN" sz="1600" b="1" dirty="0">
                <a:solidFill>
                  <a:srgbClr val="444444"/>
                </a:solidFill>
                <a:effectLst>
                  <a:outerShdw blurRad="38100" dist="38100" dir="2700000" algn="tl">
                    <a:srgbClr val="C0C0C0"/>
                  </a:outerShdw>
                </a:effectLst>
                <a:latin typeface="Century Gothic" pitchFamily="34" charset="0"/>
                <a:cs typeface="Times New Roman" pitchFamily="18" charset="0"/>
              </a:rPr>
              <a:t>6</a:t>
            </a:r>
            <a:r>
              <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rPr>
              <a:t>学期，即</a:t>
            </a:r>
            <a:r>
              <a:rPr lang="fr-FR" altLang="zh-CN" sz="1600" b="1" dirty="0">
                <a:solidFill>
                  <a:srgbClr val="444444"/>
                </a:solidFill>
                <a:effectLst>
                  <a:outerShdw blurRad="38100" dist="38100" dir="2700000" algn="tl">
                    <a:srgbClr val="C0C0C0"/>
                  </a:outerShdw>
                </a:effectLst>
                <a:latin typeface="Century Gothic" pitchFamily="34" charset="0"/>
                <a:cs typeface="Times New Roman" pitchFamily="18" charset="0"/>
              </a:rPr>
              <a:t>3</a:t>
            </a:r>
            <a:r>
              <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rPr>
              <a:t>个学年。每学期修满</a:t>
            </a:r>
            <a:r>
              <a:rPr lang="fr-FR" altLang="zh-CN" sz="1600" b="1" dirty="0">
                <a:solidFill>
                  <a:srgbClr val="444444"/>
                </a:solidFill>
                <a:effectLst>
                  <a:outerShdw blurRad="38100" dist="38100" dir="2700000" algn="tl">
                    <a:srgbClr val="C0C0C0"/>
                  </a:outerShdw>
                </a:effectLst>
                <a:latin typeface="Century Gothic" pitchFamily="34" charset="0"/>
                <a:cs typeface="Times New Roman" pitchFamily="18" charset="0"/>
              </a:rPr>
              <a:t>30</a:t>
            </a:r>
            <a:r>
              <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rPr>
              <a:t>个学分，共计</a:t>
            </a:r>
            <a:r>
              <a:rPr lang="fr-FR" altLang="zh-CN" sz="1600" b="1" dirty="0">
                <a:solidFill>
                  <a:srgbClr val="444444"/>
                </a:solidFill>
                <a:effectLst>
                  <a:outerShdw blurRad="38100" dist="38100" dir="2700000" algn="tl">
                    <a:srgbClr val="C0C0C0"/>
                  </a:outerShdw>
                </a:effectLst>
                <a:latin typeface="Century Gothic" pitchFamily="34" charset="0"/>
                <a:cs typeface="Times New Roman" pitchFamily="18" charset="0"/>
              </a:rPr>
              <a:t>180</a:t>
            </a:r>
            <a:r>
              <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rPr>
              <a:t>个学分。</a:t>
            </a:r>
          </a:p>
          <a:p>
            <a:pPr eaLnBrk="1" hangingPunct="1">
              <a:lnSpc>
                <a:spcPct val="102000"/>
              </a:lnSpc>
              <a:buClr>
                <a:srgbClr val="0066CC"/>
              </a:buClr>
              <a:buSzPct val="45000"/>
              <a:defRPr/>
            </a:pPr>
            <a:r>
              <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rPr>
              <a:t>硕士阶段将进行</a:t>
            </a:r>
            <a:r>
              <a:rPr lang="fr-FR" altLang="zh-CN" sz="1600" b="1" dirty="0">
                <a:solidFill>
                  <a:srgbClr val="444444"/>
                </a:solidFill>
                <a:effectLst>
                  <a:outerShdw blurRad="38100" dist="38100" dir="2700000" algn="tl">
                    <a:srgbClr val="C0C0C0"/>
                  </a:outerShdw>
                </a:effectLst>
                <a:latin typeface="Century Gothic" pitchFamily="34" charset="0"/>
                <a:cs typeface="Times New Roman" pitchFamily="18" charset="0"/>
              </a:rPr>
              <a:t>120</a:t>
            </a:r>
            <a:r>
              <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rPr>
              <a:t>个学分的修读课程，硕士课程是在学生完成学士学业的基础上进行选修的高等教育阶段，分为职业化硕士课程与理论研究化硕士课程两种方向。</a:t>
            </a:r>
          </a:p>
          <a:p>
            <a:pPr eaLnBrk="1" hangingPunct="1">
              <a:lnSpc>
                <a:spcPct val="102000"/>
              </a:lnSpc>
              <a:buClr>
                <a:srgbClr val="0066CC"/>
              </a:buClr>
              <a:buSzPct val="45000"/>
              <a:defRPr/>
            </a:pPr>
            <a:r>
              <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rPr>
              <a:t>博士阶段的学习是理论研究硕士学习的延伸，这一阶段学生由学校博士院统一进行管理。博士阶段的学习以理论研究为主。</a:t>
            </a:r>
          </a:p>
          <a:p>
            <a:pPr eaLnBrk="1" hangingPunct="1">
              <a:lnSpc>
                <a:spcPct val="102000"/>
              </a:lnSpc>
              <a:buClr>
                <a:srgbClr val="0066CC"/>
              </a:buClr>
              <a:buSzPct val="45000"/>
              <a:defRPr/>
            </a:pPr>
            <a:r>
              <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rPr>
              <a:t>该阶段的学习一般由</a:t>
            </a:r>
            <a:r>
              <a:rPr lang="fr-FR" altLang="zh-CN" sz="1600" b="1" dirty="0">
                <a:solidFill>
                  <a:srgbClr val="444444"/>
                </a:solidFill>
                <a:effectLst>
                  <a:outerShdw blurRad="38100" dist="38100" dir="2700000" algn="tl">
                    <a:srgbClr val="C0C0C0"/>
                  </a:outerShdw>
                </a:effectLst>
                <a:latin typeface="Century Gothic" pitchFamily="34" charset="0"/>
                <a:cs typeface="Times New Roman" pitchFamily="18" charset="0"/>
              </a:rPr>
              <a:t>3</a:t>
            </a:r>
            <a:r>
              <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rPr>
              <a:t>年组</a:t>
            </a:r>
            <a:r>
              <a:rPr lang="zh-CN" altLang="fr-FR" sz="1600" b="1" dirty="0" smtClean="0">
                <a:solidFill>
                  <a:srgbClr val="444444"/>
                </a:solidFill>
                <a:effectLst>
                  <a:outerShdw blurRad="38100" dist="38100" dir="2700000" algn="tl">
                    <a:srgbClr val="C0C0C0"/>
                  </a:outerShdw>
                </a:effectLst>
                <a:latin typeface="Century Gothic" pitchFamily="34" charset="0"/>
                <a:cs typeface="Times New Roman" pitchFamily="18" charset="0"/>
              </a:rPr>
              <a:t>成，有</a:t>
            </a:r>
            <a:r>
              <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rPr>
              <a:t>的课题甚至要求更长的时间来研读</a:t>
            </a:r>
            <a:r>
              <a:rPr lang="zh-CN" altLang="fr-FR" sz="1600" b="1" dirty="0" smtClean="0">
                <a:solidFill>
                  <a:srgbClr val="444444"/>
                </a:solidFill>
                <a:effectLst>
                  <a:outerShdw blurRad="38100" dist="38100" dir="2700000" algn="tl">
                    <a:srgbClr val="C0C0C0"/>
                  </a:outerShdw>
                </a:effectLst>
                <a:latin typeface="Century Gothic" pitchFamily="34" charset="0"/>
                <a:cs typeface="Times New Roman" pitchFamily="18" charset="0"/>
              </a:rPr>
              <a:t>。</a:t>
            </a:r>
            <a:endPar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endParaRPr>
          </a:p>
        </p:txBody>
      </p:sp>
      <p:sp>
        <p:nvSpPr>
          <p:cNvPr id="8" name="ZoneTexte 7"/>
          <p:cNvSpPr txBox="1"/>
          <p:nvPr/>
        </p:nvSpPr>
        <p:spPr>
          <a:xfrm>
            <a:off x="1025850" y="1196752"/>
            <a:ext cx="5130325" cy="630942"/>
          </a:xfrm>
          <a:prstGeom prst="rect">
            <a:avLst/>
          </a:prstGeom>
          <a:noFill/>
        </p:spPr>
        <p:txBody>
          <a:bodyPr wrap="square" rtlCol="0">
            <a:spAutoFit/>
          </a:bodyPr>
          <a:lstStyle/>
          <a:p>
            <a:r>
              <a:rPr lang="zh-CN" altLang="fr-FR" sz="3500" b="1" dirty="0" smtClean="0">
                <a:solidFill>
                  <a:srgbClr val="009897"/>
                </a:solidFill>
                <a:latin typeface="Century Gothic" pitchFamily="34" charset="0"/>
              </a:rPr>
              <a:t>法</a:t>
            </a:r>
            <a:r>
              <a:rPr lang="zh-CN" altLang="fr-FR" sz="3500" b="1" dirty="0">
                <a:solidFill>
                  <a:srgbClr val="009897"/>
                </a:solidFill>
                <a:latin typeface="Century Gothic" pitchFamily="34" charset="0"/>
              </a:rPr>
              <a:t>国高等教育制</a:t>
            </a:r>
            <a:r>
              <a:rPr lang="zh-CN" altLang="fr-FR" sz="3500" b="1" dirty="0" smtClean="0">
                <a:solidFill>
                  <a:srgbClr val="009897"/>
                </a:solidFill>
                <a:latin typeface="Century Gothic" pitchFamily="34" charset="0"/>
              </a:rPr>
              <a:t>度 </a:t>
            </a:r>
            <a:r>
              <a:rPr lang="fr-FR" altLang="zh-CN" sz="3500" b="1" dirty="0" smtClean="0">
                <a:solidFill>
                  <a:srgbClr val="009897"/>
                </a:solidFill>
                <a:latin typeface="Century Gothic" pitchFamily="34" charset="0"/>
              </a:rPr>
              <a:t>L.M.D</a:t>
            </a:r>
            <a:endParaRPr lang="fr-FR" altLang="fr-FR" sz="3500" b="1" dirty="0">
              <a:solidFill>
                <a:srgbClr val="009897"/>
              </a:solidFill>
              <a:latin typeface="Century Gothic" pitchFamily="34" charset="0"/>
            </a:endParaRPr>
          </a:p>
        </p:txBody>
      </p:sp>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spTree>
    <p:extLst>
      <p:ext uri="{BB962C8B-B14F-4D97-AF65-F5344CB8AC3E}">
        <p14:creationId xmlns:p14="http://schemas.microsoft.com/office/powerpoint/2010/main" val="7584328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79344"/>
            <a:ext cx="9144000" cy="678656"/>
          </a:xfrm>
          <a:prstGeom prst="rect">
            <a:avLst/>
          </a:prstGeom>
        </p:spPr>
      </p:pic>
      <p:sp>
        <p:nvSpPr>
          <p:cNvPr id="7" name="ZoneTexte 12"/>
          <p:cNvSpPr txBox="1">
            <a:spLocks noChangeArrowheads="1"/>
          </p:cNvSpPr>
          <p:nvPr/>
        </p:nvSpPr>
        <p:spPr bwMode="auto">
          <a:xfrm>
            <a:off x="1127261" y="1763524"/>
            <a:ext cx="7776864" cy="794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02000"/>
              </a:lnSpc>
              <a:buClr>
                <a:srgbClr val="0066CC"/>
              </a:buClr>
              <a:buSzPct val="45000"/>
              <a:defRPr/>
            </a:pPr>
            <a:endParaRPr lang="fr-FR" sz="1600" b="1" dirty="0">
              <a:solidFill>
                <a:srgbClr val="444444"/>
              </a:solidFill>
              <a:effectLst>
                <a:outerShdw blurRad="38100" dist="38100" dir="2700000" algn="tl">
                  <a:srgbClr val="C0C0C0"/>
                </a:outerShdw>
              </a:effectLst>
              <a:latin typeface="Century Gothic" pitchFamily="34" charset="0"/>
              <a:cs typeface="Times New Roman" pitchFamily="18" charset="0"/>
            </a:endParaRPr>
          </a:p>
          <a:p>
            <a:pPr eaLnBrk="1" hangingPunct="1">
              <a:lnSpc>
                <a:spcPct val="102000"/>
              </a:lnSpc>
              <a:buClr>
                <a:srgbClr val="0066CC"/>
              </a:buClr>
              <a:buSzPct val="45000"/>
              <a:defRPr/>
            </a:pPr>
            <a:r>
              <a:rPr lang="fr-FR" sz="1500" b="1" dirty="0" smtClean="0">
                <a:solidFill>
                  <a:srgbClr val="444444"/>
                </a:solidFill>
                <a:latin typeface="Century Gothic" pitchFamily="34" charset="0"/>
              </a:rPr>
              <a:t> </a:t>
            </a:r>
            <a:endParaRPr lang="fr-FR" sz="1500" b="1" dirty="0">
              <a:solidFill>
                <a:srgbClr val="444444"/>
              </a:solidFill>
              <a:latin typeface="Century Gothic" pitchFamily="34" charset="0"/>
            </a:endParaRPr>
          </a:p>
          <a:p>
            <a:pPr eaLnBrk="1" hangingPunct="1"/>
            <a:endParaRPr lang="fr-FR" sz="1400" dirty="0">
              <a:solidFill>
                <a:srgbClr val="444444"/>
              </a:solidFill>
              <a:latin typeface="Century Gothic" pitchFamily="34" charset="0"/>
            </a:endParaRPr>
          </a:p>
        </p:txBody>
      </p:sp>
      <p:sp>
        <p:nvSpPr>
          <p:cNvPr id="8" name="ZoneTexte 7"/>
          <p:cNvSpPr txBox="1"/>
          <p:nvPr/>
        </p:nvSpPr>
        <p:spPr>
          <a:xfrm>
            <a:off x="1025850" y="1178749"/>
            <a:ext cx="7650606" cy="584775"/>
          </a:xfrm>
          <a:prstGeom prst="rect">
            <a:avLst/>
          </a:prstGeom>
          <a:noFill/>
        </p:spPr>
        <p:txBody>
          <a:bodyPr wrap="square" rtlCol="0">
            <a:spAutoFit/>
          </a:bodyPr>
          <a:lstStyle/>
          <a:p>
            <a:r>
              <a:rPr lang="en-GB" altLang="fr-FR" sz="3200" b="1" cap="all" dirty="0" err="1" smtClean="0">
                <a:solidFill>
                  <a:srgbClr val="009897"/>
                </a:solidFill>
                <a:latin typeface="Century Gothic" pitchFamily="34" charset="0"/>
              </a:rPr>
              <a:t>L.m.d</a:t>
            </a:r>
            <a:r>
              <a:rPr lang="en-GB" altLang="fr-FR" sz="3200" b="1" cap="all" dirty="0" smtClean="0">
                <a:solidFill>
                  <a:srgbClr val="009897"/>
                </a:solidFill>
                <a:latin typeface="Century Gothic" pitchFamily="34" charset="0"/>
              </a:rPr>
              <a:t> </a:t>
            </a:r>
            <a:r>
              <a:rPr lang="zh-CN" altLang="fr-FR" sz="3200" b="1" cap="all" dirty="0" smtClean="0">
                <a:solidFill>
                  <a:srgbClr val="009897"/>
                </a:solidFill>
                <a:latin typeface="Century Gothic" pitchFamily="34" charset="0"/>
              </a:rPr>
              <a:t>图解</a:t>
            </a:r>
            <a:endParaRPr lang="fr-FR" altLang="fr-FR" sz="3200" b="1" cap="all" dirty="0">
              <a:solidFill>
                <a:srgbClr val="009897"/>
              </a:solidFill>
              <a:latin typeface="Century Gothic" pitchFamily="34" charset="0"/>
            </a:endParaRPr>
          </a:p>
        </p:txBody>
      </p:sp>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pic>
        <p:nvPicPr>
          <p:cNvPr id="1026" name="Picture 2" descr="D:\Profils\lucien.yang\Bureau\jpg_schema-etudes-universit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89732" y="1879285"/>
            <a:ext cx="4286250" cy="4524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4353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79344"/>
            <a:ext cx="9144000" cy="678656"/>
          </a:xfrm>
          <a:prstGeom prst="rect">
            <a:avLst/>
          </a:prstGeom>
        </p:spPr>
      </p:pic>
      <p:sp>
        <p:nvSpPr>
          <p:cNvPr id="7" name="ZoneTexte 12"/>
          <p:cNvSpPr txBox="1">
            <a:spLocks noChangeArrowheads="1"/>
          </p:cNvSpPr>
          <p:nvPr/>
        </p:nvSpPr>
        <p:spPr bwMode="auto">
          <a:xfrm>
            <a:off x="1115616" y="1695706"/>
            <a:ext cx="7128792" cy="4362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50000"/>
              </a:lnSpc>
              <a:buClr>
                <a:srgbClr val="0066CC"/>
              </a:buClr>
              <a:buSzPct val="45000"/>
              <a:defRPr/>
            </a:pPr>
            <a:r>
              <a:rPr lang="zh-CN" altLang="fr-FR" sz="1600" b="1" dirty="0" smtClean="0">
                <a:solidFill>
                  <a:srgbClr val="444444"/>
                </a:solidFill>
                <a:latin typeface="Century Gothic" pitchFamily="34" charset="0"/>
                <a:cs typeface="Times New Roman" pitchFamily="18" charset="0"/>
              </a:rPr>
              <a:t>在</a:t>
            </a:r>
            <a:r>
              <a:rPr lang="zh-CN" altLang="fr-FR" sz="1600" b="1" dirty="0">
                <a:solidFill>
                  <a:srgbClr val="444444"/>
                </a:solidFill>
                <a:latin typeface="Century Gothic" pitchFamily="34" charset="0"/>
                <a:cs typeface="Times New Roman" pitchFamily="18" charset="0"/>
              </a:rPr>
              <a:t>法国，满分为</a:t>
            </a:r>
            <a:r>
              <a:rPr lang="fr-FR" altLang="zh-CN" sz="1600" b="1" dirty="0">
                <a:solidFill>
                  <a:srgbClr val="444444"/>
                </a:solidFill>
                <a:latin typeface="Century Gothic" pitchFamily="34" charset="0"/>
                <a:cs typeface="Times New Roman" pitchFamily="18" charset="0"/>
              </a:rPr>
              <a:t>20</a:t>
            </a:r>
            <a:r>
              <a:rPr lang="zh-CN" altLang="fr-FR" sz="1600" b="1" dirty="0">
                <a:solidFill>
                  <a:srgbClr val="444444"/>
                </a:solidFill>
                <a:latin typeface="Century Gothic" pitchFamily="34" charset="0"/>
                <a:cs typeface="Times New Roman" pitchFamily="18" charset="0"/>
              </a:rPr>
              <a:t>分，平均分达到</a:t>
            </a:r>
            <a:r>
              <a:rPr lang="fr-FR" altLang="zh-CN" sz="1600" b="1" dirty="0">
                <a:solidFill>
                  <a:srgbClr val="444444"/>
                </a:solidFill>
                <a:latin typeface="Century Gothic" pitchFamily="34" charset="0"/>
                <a:cs typeface="Times New Roman" pitchFamily="18" charset="0"/>
              </a:rPr>
              <a:t>10</a:t>
            </a:r>
            <a:r>
              <a:rPr lang="zh-CN" altLang="fr-FR" sz="1600" b="1" dirty="0">
                <a:solidFill>
                  <a:srgbClr val="444444"/>
                </a:solidFill>
                <a:latin typeface="Century Gothic" pitchFamily="34" charset="0"/>
                <a:cs typeface="Times New Roman" pitchFamily="18" charset="0"/>
              </a:rPr>
              <a:t>分为及格。</a:t>
            </a:r>
          </a:p>
          <a:p>
            <a:pPr eaLnBrk="1" hangingPunct="1">
              <a:lnSpc>
                <a:spcPct val="150000"/>
              </a:lnSpc>
              <a:buClr>
                <a:srgbClr val="0066CC"/>
              </a:buClr>
              <a:buSzPct val="45000"/>
              <a:defRPr/>
            </a:pPr>
            <a:r>
              <a:rPr lang="fr-FR" altLang="zh-CN" sz="1600" b="1" dirty="0">
                <a:solidFill>
                  <a:srgbClr val="444444"/>
                </a:solidFill>
                <a:latin typeface="Century Gothic" pitchFamily="34" charset="0"/>
                <a:cs typeface="Times New Roman" pitchFamily="18" charset="0"/>
              </a:rPr>
              <a:t>10</a:t>
            </a:r>
            <a:r>
              <a:rPr lang="zh-CN" altLang="fr-FR" sz="1600" b="1" dirty="0">
                <a:solidFill>
                  <a:srgbClr val="444444"/>
                </a:solidFill>
                <a:latin typeface="Century Gothic" pitchFamily="34" charset="0"/>
                <a:cs typeface="Times New Roman" pitchFamily="18" charset="0"/>
              </a:rPr>
              <a:t>分到</a:t>
            </a:r>
            <a:r>
              <a:rPr lang="fr-FR" altLang="zh-CN" sz="1600" b="1" dirty="0" smtClean="0">
                <a:solidFill>
                  <a:srgbClr val="444444"/>
                </a:solidFill>
                <a:latin typeface="Century Gothic" pitchFamily="34" charset="0"/>
                <a:cs typeface="Times New Roman" pitchFamily="18" charset="0"/>
              </a:rPr>
              <a:t>11,99</a:t>
            </a:r>
            <a:r>
              <a:rPr lang="zh-CN" altLang="fr-FR" sz="1600" b="1" dirty="0" smtClean="0">
                <a:solidFill>
                  <a:srgbClr val="444444"/>
                </a:solidFill>
                <a:latin typeface="Century Gothic" pitchFamily="34" charset="0"/>
                <a:cs typeface="Times New Roman" pitchFamily="18" charset="0"/>
              </a:rPr>
              <a:t>分</a:t>
            </a:r>
            <a:r>
              <a:rPr lang="zh-CN" altLang="fr-FR" sz="1600" b="1" dirty="0">
                <a:solidFill>
                  <a:srgbClr val="444444"/>
                </a:solidFill>
                <a:latin typeface="Century Gothic" pitchFamily="34" charset="0"/>
                <a:cs typeface="Times New Roman" pitchFamily="18" charset="0"/>
              </a:rPr>
              <a:t>为及格	</a:t>
            </a:r>
            <a:r>
              <a:rPr lang="en-GB" altLang="fr-FR" sz="1600" b="1" dirty="0" smtClean="0">
                <a:solidFill>
                  <a:srgbClr val="444444"/>
                </a:solidFill>
                <a:latin typeface="Century Gothic" pitchFamily="34" charset="0"/>
                <a:cs typeface="Times New Roman" pitchFamily="18" charset="0"/>
              </a:rPr>
              <a:t>passable</a:t>
            </a:r>
            <a:r>
              <a:rPr lang="en-GB" altLang="fr-FR" sz="1600" b="1" dirty="0">
                <a:solidFill>
                  <a:srgbClr val="444444"/>
                </a:solidFill>
                <a:latin typeface="Century Gothic" pitchFamily="34" charset="0"/>
                <a:cs typeface="Times New Roman" pitchFamily="18" charset="0"/>
              </a:rPr>
              <a:t>, </a:t>
            </a:r>
          </a:p>
          <a:p>
            <a:pPr eaLnBrk="1" hangingPunct="1">
              <a:lnSpc>
                <a:spcPct val="150000"/>
              </a:lnSpc>
              <a:buClr>
                <a:srgbClr val="0066CC"/>
              </a:buClr>
              <a:buSzPct val="45000"/>
              <a:defRPr/>
            </a:pPr>
            <a:r>
              <a:rPr lang="en-GB" altLang="fr-FR" sz="1600" b="1" dirty="0">
                <a:solidFill>
                  <a:srgbClr val="444444"/>
                </a:solidFill>
                <a:latin typeface="Century Gothic" pitchFamily="34" charset="0"/>
                <a:cs typeface="Times New Roman" pitchFamily="18" charset="0"/>
              </a:rPr>
              <a:t>12</a:t>
            </a:r>
            <a:r>
              <a:rPr lang="zh-CN" altLang="fr-FR" sz="1600" b="1" dirty="0">
                <a:solidFill>
                  <a:srgbClr val="444444"/>
                </a:solidFill>
                <a:latin typeface="Century Gothic" pitchFamily="34" charset="0"/>
                <a:cs typeface="Times New Roman" pitchFamily="18" charset="0"/>
              </a:rPr>
              <a:t>分以上到</a:t>
            </a:r>
            <a:r>
              <a:rPr lang="fr-FR" altLang="zh-CN" sz="1600" b="1" dirty="0" smtClean="0">
                <a:solidFill>
                  <a:srgbClr val="444444"/>
                </a:solidFill>
                <a:latin typeface="Century Gothic" pitchFamily="34" charset="0"/>
                <a:cs typeface="Times New Roman" pitchFamily="18" charset="0"/>
              </a:rPr>
              <a:t>13,99</a:t>
            </a:r>
            <a:r>
              <a:rPr lang="zh-CN" altLang="fr-FR" sz="1600" b="1" dirty="0" smtClean="0">
                <a:solidFill>
                  <a:srgbClr val="444444"/>
                </a:solidFill>
                <a:latin typeface="Century Gothic" pitchFamily="34" charset="0"/>
                <a:cs typeface="Times New Roman" pitchFamily="18" charset="0"/>
              </a:rPr>
              <a:t>分</a:t>
            </a:r>
            <a:r>
              <a:rPr lang="zh-CN" altLang="fr-FR" sz="1600" b="1" dirty="0">
                <a:solidFill>
                  <a:srgbClr val="444444"/>
                </a:solidFill>
                <a:latin typeface="Century Gothic" pitchFamily="34" charset="0"/>
                <a:cs typeface="Times New Roman" pitchFamily="18" charset="0"/>
              </a:rPr>
              <a:t>为中等 	</a:t>
            </a:r>
            <a:r>
              <a:rPr lang="en-GB" altLang="fr-FR" sz="1600" b="1" dirty="0" err="1">
                <a:solidFill>
                  <a:srgbClr val="444444"/>
                </a:solidFill>
                <a:latin typeface="Century Gothic" pitchFamily="34" charset="0"/>
                <a:cs typeface="Times New Roman" pitchFamily="18" charset="0"/>
              </a:rPr>
              <a:t>assez</a:t>
            </a:r>
            <a:r>
              <a:rPr lang="en-GB" altLang="fr-FR" sz="1600" b="1" dirty="0">
                <a:solidFill>
                  <a:srgbClr val="444444"/>
                </a:solidFill>
                <a:latin typeface="Century Gothic" pitchFamily="34" charset="0"/>
                <a:cs typeface="Times New Roman" pitchFamily="18" charset="0"/>
              </a:rPr>
              <a:t> </a:t>
            </a:r>
            <a:r>
              <a:rPr lang="en-GB" altLang="fr-FR" sz="1600" b="1" dirty="0" err="1">
                <a:solidFill>
                  <a:srgbClr val="444444"/>
                </a:solidFill>
                <a:latin typeface="Century Gothic" pitchFamily="34" charset="0"/>
                <a:cs typeface="Times New Roman" pitchFamily="18" charset="0"/>
              </a:rPr>
              <a:t>bien</a:t>
            </a:r>
            <a:r>
              <a:rPr lang="en-GB" altLang="fr-FR" sz="1600" b="1" dirty="0">
                <a:solidFill>
                  <a:srgbClr val="444444"/>
                </a:solidFill>
                <a:latin typeface="Century Gothic" pitchFamily="34" charset="0"/>
                <a:cs typeface="Times New Roman" pitchFamily="18" charset="0"/>
              </a:rPr>
              <a:t>， </a:t>
            </a:r>
          </a:p>
          <a:p>
            <a:pPr eaLnBrk="1" hangingPunct="1">
              <a:lnSpc>
                <a:spcPct val="150000"/>
              </a:lnSpc>
              <a:buClr>
                <a:srgbClr val="0066CC"/>
              </a:buClr>
              <a:buSzPct val="45000"/>
              <a:defRPr/>
            </a:pPr>
            <a:r>
              <a:rPr lang="en-GB" altLang="fr-FR" sz="1600" b="1" dirty="0">
                <a:solidFill>
                  <a:srgbClr val="444444"/>
                </a:solidFill>
                <a:latin typeface="Century Gothic" pitchFamily="34" charset="0"/>
                <a:cs typeface="Times New Roman" pitchFamily="18" charset="0"/>
              </a:rPr>
              <a:t>14</a:t>
            </a:r>
            <a:r>
              <a:rPr lang="zh-CN" altLang="fr-FR" sz="1600" b="1" dirty="0">
                <a:solidFill>
                  <a:srgbClr val="444444"/>
                </a:solidFill>
                <a:latin typeface="Century Gothic" pitchFamily="34" charset="0"/>
                <a:cs typeface="Times New Roman" pitchFamily="18" charset="0"/>
              </a:rPr>
              <a:t>分以上到</a:t>
            </a:r>
            <a:r>
              <a:rPr lang="fr-FR" altLang="zh-CN" sz="1600" b="1" dirty="0" smtClean="0">
                <a:solidFill>
                  <a:srgbClr val="444444"/>
                </a:solidFill>
                <a:latin typeface="Century Gothic" pitchFamily="34" charset="0"/>
                <a:cs typeface="Times New Roman" pitchFamily="18" charset="0"/>
              </a:rPr>
              <a:t>15,99</a:t>
            </a:r>
            <a:r>
              <a:rPr lang="zh-CN" altLang="fr-FR" sz="1600" b="1" dirty="0" smtClean="0">
                <a:solidFill>
                  <a:srgbClr val="444444"/>
                </a:solidFill>
                <a:latin typeface="Century Gothic" pitchFamily="34" charset="0"/>
                <a:cs typeface="Times New Roman" pitchFamily="18" charset="0"/>
              </a:rPr>
              <a:t>分</a:t>
            </a:r>
            <a:r>
              <a:rPr lang="zh-CN" altLang="fr-FR" sz="1600" b="1" dirty="0">
                <a:solidFill>
                  <a:srgbClr val="444444"/>
                </a:solidFill>
                <a:latin typeface="Century Gothic" pitchFamily="34" charset="0"/>
                <a:cs typeface="Times New Roman" pitchFamily="18" charset="0"/>
              </a:rPr>
              <a:t>为良</a:t>
            </a:r>
            <a:r>
              <a:rPr lang="zh-CN" altLang="fr-FR" sz="1600" b="1" dirty="0" smtClean="0">
                <a:solidFill>
                  <a:srgbClr val="444444"/>
                </a:solidFill>
                <a:latin typeface="Century Gothic" pitchFamily="34" charset="0"/>
                <a:cs typeface="Times New Roman" pitchFamily="18" charset="0"/>
              </a:rPr>
              <a:t>好</a:t>
            </a:r>
            <a:r>
              <a:rPr lang="fr-FR" altLang="zh-CN" sz="1600" b="1" dirty="0" smtClean="0">
                <a:solidFill>
                  <a:srgbClr val="444444"/>
                </a:solidFill>
                <a:latin typeface="Century Gothic" pitchFamily="34" charset="0"/>
                <a:cs typeface="Times New Roman" pitchFamily="18" charset="0"/>
              </a:rPr>
              <a:t>	</a:t>
            </a:r>
            <a:r>
              <a:rPr lang="en-GB" altLang="fr-FR" sz="1600" b="1" dirty="0" err="1" smtClean="0">
                <a:solidFill>
                  <a:srgbClr val="444444"/>
                </a:solidFill>
                <a:latin typeface="Century Gothic" pitchFamily="34" charset="0"/>
                <a:cs typeface="Times New Roman" pitchFamily="18" charset="0"/>
              </a:rPr>
              <a:t>bien</a:t>
            </a:r>
            <a:r>
              <a:rPr lang="en-GB" altLang="fr-FR" sz="1600" b="1" dirty="0">
                <a:solidFill>
                  <a:srgbClr val="444444"/>
                </a:solidFill>
                <a:latin typeface="Century Gothic" pitchFamily="34" charset="0"/>
                <a:cs typeface="Times New Roman" pitchFamily="18" charset="0"/>
              </a:rPr>
              <a:t>，</a:t>
            </a:r>
          </a:p>
          <a:p>
            <a:pPr eaLnBrk="1" hangingPunct="1">
              <a:lnSpc>
                <a:spcPct val="150000"/>
              </a:lnSpc>
              <a:buClr>
                <a:srgbClr val="0066CC"/>
              </a:buClr>
              <a:buSzPct val="45000"/>
              <a:defRPr/>
            </a:pPr>
            <a:r>
              <a:rPr lang="en-GB" altLang="fr-FR" sz="1600" b="1" dirty="0">
                <a:solidFill>
                  <a:srgbClr val="444444"/>
                </a:solidFill>
                <a:latin typeface="Century Gothic" pitchFamily="34" charset="0"/>
                <a:cs typeface="Times New Roman" pitchFamily="18" charset="0"/>
              </a:rPr>
              <a:t>16</a:t>
            </a:r>
            <a:r>
              <a:rPr lang="zh-CN" altLang="fr-FR" sz="1600" b="1" dirty="0">
                <a:solidFill>
                  <a:srgbClr val="444444"/>
                </a:solidFill>
                <a:latin typeface="Century Gothic" pitchFamily="34" charset="0"/>
                <a:cs typeface="Times New Roman" pitchFamily="18" charset="0"/>
              </a:rPr>
              <a:t>分以上到</a:t>
            </a:r>
            <a:r>
              <a:rPr lang="fr-FR" altLang="zh-CN" sz="1600" b="1" dirty="0" smtClean="0">
                <a:solidFill>
                  <a:srgbClr val="444444"/>
                </a:solidFill>
                <a:latin typeface="Century Gothic" pitchFamily="34" charset="0"/>
                <a:cs typeface="Times New Roman" pitchFamily="18" charset="0"/>
              </a:rPr>
              <a:t>17,99</a:t>
            </a:r>
            <a:r>
              <a:rPr lang="zh-CN" altLang="fr-FR" sz="1600" b="1" dirty="0" smtClean="0">
                <a:solidFill>
                  <a:srgbClr val="444444"/>
                </a:solidFill>
                <a:latin typeface="Century Gothic" pitchFamily="34" charset="0"/>
                <a:cs typeface="Times New Roman" pitchFamily="18" charset="0"/>
              </a:rPr>
              <a:t>分</a:t>
            </a:r>
            <a:r>
              <a:rPr lang="zh-CN" altLang="fr-FR" sz="1600" b="1" dirty="0">
                <a:solidFill>
                  <a:srgbClr val="444444"/>
                </a:solidFill>
                <a:latin typeface="Century Gothic" pitchFamily="34" charset="0"/>
                <a:cs typeface="Times New Roman" pitchFamily="18" charset="0"/>
              </a:rPr>
              <a:t>为优</a:t>
            </a:r>
            <a:r>
              <a:rPr lang="zh-CN" altLang="fr-FR" sz="1600" b="1" dirty="0" smtClean="0">
                <a:solidFill>
                  <a:srgbClr val="444444"/>
                </a:solidFill>
                <a:latin typeface="Century Gothic" pitchFamily="34" charset="0"/>
                <a:cs typeface="Times New Roman" pitchFamily="18" charset="0"/>
              </a:rPr>
              <a:t>秀</a:t>
            </a:r>
            <a:r>
              <a:rPr lang="fr-FR" altLang="zh-CN" sz="1600" b="1" dirty="0" smtClean="0">
                <a:solidFill>
                  <a:srgbClr val="444444"/>
                </a:solidFill>
                <a:latin typeface="Century Gothic" pitchFamily="34" charset="0"/>
                <a:cs typeface="Times New Roman" pitchFamily="18" charset="0"/>
              </a:rPr>
              <a:t>	</a:t>
            </a:r>
            <a:r>
              <a:rPr lang="en-GB" altLang="fr-FR" sz="1600" b="1" dirty="0" err="1" smtClean="0">
                <a:solidFill>
                  <a:srgbClr val="444444"/>
                </a:solidFill>
                <a:latin typeface="Century Gothic" pitchFamily="34" charset="0"/>
                <a:cs typeface="Times New Roman" pitchFamily="18" charset="0"/>
              </a:rPr>
              <a:t>très</a:t>
            </a:r>
            <a:r>
              <a:rPr lang="en-GB" altLang="fr-FR" sz="1600" b="1" dirty="0" smtClean="0">
                <a:solidFill>
                  <a:srgbClr val="444444"/>
                </a:solidFill>
                <a:latin typeface="Century Gothic" pitchFamily="34" charset="0"/>
                <a:cs typeface="Times New Roman" pitchFamily="18" charset="0"/>
              </a:rPr>
              <a:t> </a:t>
            </a:r>
            <a:r>
              <a:rPr lang="en-GB" altLang="fr-FR" sz="1600" b="1" dirty="0" err="1">
                <a:solidFill>
                  <a:srgbClr val="444444"/>
                </a:solidFill>
                <a:latin typeface="Century Gothic" pitchFamily="34" charset="0"/>
                <a:cs typeface="Times New Roman" pitchFamily="18" charset="0"/>
              </a:rPr>
              <a:t>bien</a:t>
            </a:r>
            <a:r>
              <a:rPr lang="en-GB" altLang="fr-FR" sz="1600" b="1" dirty="0">
                <a:solidFill>
                  <a:srgbClr val="444444"/>
                </a:solidFill>
                <a:latin typeface="Century Gothic" pitchFamily="34" charset="0"/>
                <a:cs typeface="Times New Roman" pitchFamily="18" charset="0"/>
              </a:rPr>
              <a:t>，</a:t>
            </a:r>
          </a:p>
          <a:p>
            <a:pPr eaLnBrk="1" hangingPunct="1">
              <a:lnSpc>
                <a:spcPct val="150000"/>
              </a:lnSpc>
              <a:buClr>
                <a:srgbClr val="0066CC"/>
              </a:buClr>
              <a:buSzPct val="45000"/>
              <a:defRPr/>
            </a:pPr>
            <a:r>
              <a:rPr lang="en-GB" altLang="fr-FR" sz="1600" b="1" dirty="0">
                <a:solidFill>
                  <a:srgbClr val="444444"/>
                </a:solidFill>
                <a:latin typeface="Century Gothic" pitchFamily="34" charset="0"/>
                <a:cs typeface="Times New Roman" pitchFamily="18" charset="0"/>
              </a:rPr>
              <a:t>18</a:t>
            </a:r>
            <a:r>
              <a:rPr lang="zh-CN" altLang="fr-FR" sz="1600" b="1" dirty="0">
                <a:solidFill>
                  <a:srgbClr val="444444"/>
                </a:solidFill>
                <a:latin typeface="Century Gothic" pitchFamily="34" charset="0"/>
                <a:cs typeface="Times New Roman" pitchFamily="18" charset="0"/>
              </a:rPr>
              <a:t>分以上到</a:t>
            </a:r>
            <a:r>
              <a:rPr lang="fr-FR" altLang="zh-CN" sz="1600" b="1" dirty="0">
                <a:solidFill>
                  <a:srgbClr val="444444"/>
                </a:solidFill>
                <a:latin typeface="Century Gothic" pitchFamily="34" charset="0"/>
                <a:cs typeface="Times New Roman" pitchFamily="18" charset="0"/>
              </a:rPr>
              <a:t>20</a:t>
            </a:r>
            <a:r>
              <a:rPr lang="zh-CN" altLang="fr-FR" sz="1600" b="1" dirty="0">
                <a:solidFill>
                  <a:srgbClr val="444444"/>
                </a:solidFill>
                <a:latin typeface="Century Gothic" pitchFamily="34" charset="0"/>
                <a:cs typeface="Times New Roman" pitchFamily="18" charset="0"/>
              </a:rPr>
              <a:t>分满分为完美级别，在优秀之上，</a:t>
            </a:r>
            <a:r>
              <a:rPr lang="en-GB" altLang="fr-FR" sz="1600" b="1" dirty="0">
                <a:solidFill>
                  <a:srgbClr val="444444"/>
                </a:solidFill>
                <a:latin typeface="Century Gothic" pitchFamily="34" charset="0"/>
                <a:cs typeface="Times New Roman" pitchFamily="18" charset="0"/>
              </a:rPr>
              <a:t>excellent et </a:t>
            </a:r>
            <a:r>
              <a:rPr lang="en-GB" altLang="fr-FR" sz="1600" b="1" dirty="0" err="1">
                <a:solidFill>
                  <a:srgbClr val="444444"/>
                </a:solidFill>
                <a:latin typeface="Century Gothic" pitchFamily="34" charset="0"/>
                <a:cs typeface="Times New Roman" pitchFamily="18" charset="0"/>
              </a:rPr>
              <a:t>félicitation</a:t>
            </a:r>
            <a:r>
              <a:rPr lang="en-GB" altLang="fr-FR" sz="1600" b="1" dirty="0" smtClean="0">
                <a:solidFill>
                  <a:srgbClr val="444444"/>
                </a:solidFill>
                <a:latin typeface="Century Gothic" pitchFamily="34" charset="0"/>
                <a:cs typeface="Times New Roman" pitchFamily="18" charset="0"/>
              </a:rPr>
              <a:t>。</a:t>
            </a:r>
            <a:endParaRPr lang="en-GB" altLang="fr-FR" sz="1600" b="1" dirty="0">
              <a:solidFill>
                <a:srgbClr val="444444"/>
              </a:solidFill>
              <a:latin typeface="Century Gothic" pitchFamily="34" charset="0"/>
              <a:cs typeface="Times New Roman" pitchFamily="18" charset="0"/>
            </a:endParaRPr>
          </a:p>
          <a:p>
            <a:pPr eaLnBrk="1" hangingPunct="1">
              <a:lnSpc>
                <a:spcPct val="150000"/>
              </a:lnSpc>
              <a:buClr>
                <a:srgbClr val="0066CC"/>
              </a:buClr>
              <a:buSzPct val="45000"/>
              <a:defRPr/>
            </a:pPr>
            <a:endParaRPr lang="fr-FR" altLang="zh-CN" sz="900" b="1" dirty="0" smtClean="0">
              <a:solidFill>
                <a:srgbClr val="444444"/>
              </a:solidFill>
              <a:latin typeface="Century Gothic" pitchFamily="34" charset="0"/>
              <a:cs typeface="Times New Roman" pitchFamily="18" charset="0"/>
            </a:endParaRPr>
          </a:p>
          <a:p>
            <a:pPr eaLnBrk="1" hangingPunct="1">
              <a:lnSpc>
                <a:spcPct val="150000"/>
              </a:lnSpc>
              <a:buClr>
                <a:srgbClr val="0066CC"/>
              </a:buClr>
              <a:buSzPct val="45000"/>
              <a:defRPr/>
            </a:pPr>
            <a:r>
              <a:rPr lang="zh-CN" altLang="fr-FR" sz="1600" b="1" dirty="0" smtClean="0">
                <a:solidFill>
                  <a:srgbClr val="444444"/>
                </a:solidFill>
                <a:latin typeface="Century Gothic" pitchFamily="34" charset="0"/>
                <a:cs typeface="Times New Roman" pitchFamily="18" charset="0"/>
              </a:rPr>
              <a:t>无</a:t>
            </a:r>
            <a:r>
              <a:rPr lang="zh-CN" altLang="fr-FR" sz="1600" b="1" dirty="0">
                <a:solidFill>
                  <a:srgbClr val="444444"/>
                </a:solidFill>
                <a:latin typeface="Century Gothic" pitchFamily="34" charset="0"/>
                <a:cs typeface="Times New Roman" pitchFamily="18" charset="0"/>
              </a:rPr>
              <a:t>论在学校</a:t>
            </a:r>
            <a:r>
              <a:rPr lang="zh-CN" altLang="fr-FR" sz="1600" b="1" dirty="0">
                <a:latin typeface="Century Gothic" pitchFamily="34" charset="0"/>
                <a:cs typeface="Times New Roman" pitchFamily="18" charset="0"/>
              </a:rPr>
              <a:t>校际文凭</a:t>
            </a:r>
            <a:r>
              <a:rPr lang="zh-CN" altLang="fr-FR" sz="1600" b="1" dirty="0">
                <a:solidFill>
                  <a:srgbClr val="444444"/>
                </a:solidFill>
                <a:latin typeface="Century Gothic" pitchFamily="34" charset="0"/>
                <a:cs typeface="Times New Roman" pitchFamily="18" charset="0"/>
              </a:rPr>
              <a:t>还是</a:t>
            </a:r>
            <a:r>
              <a:rPr lang="zh-CN" altLang="fr-FR" sz="1600" b="1" dirty="0">
                <a:latin typeface="Century Gothic" pitchFamily="34" charset="0"/>
                <a:cs typeface="Times New Roman" pitchFamily="18" charset="0"/>
              </a:rPr>
              <a:t>国家文凭</a:t>
            </a:r>
            <a:r>
              <a:rPr lang="zh-CN" altLang="fr-FR" sz="1600" b="1" dirty="0">
                <a:solidFill>
                  <a:srgbClr val="444444"/>
                </a:solidFill>
                <a:latin typeface="Century Gothic" pitchFamily="34" charset="0"/>
                <a:cs typeface="Times New Roman" pitchFamily="18" charset="0"/>
              </a:rPr>
              <a:t>上，不会标明具体成绩。但是会很清晰标明及格</a:t>
            </a:r>
            <a:r>
              <a:rPr lang="en-GB" altLang="fr-FR" sz="1600" b="1" dirty="0">
                <a:solidFill>
                  <a:srgbClr val="444444"/>
                </a:solidFill>
                <a:latin typeface="Century Gothic" pitchFamily="34" charset="0"/>
                <a:cs typeface="Times New Roman" pitchFamily="18" charset="0"/>
              </a:rPr>
              <a:t>Passable、</a:t>
            </a:r>
            <a:r>
              <a:rPr lang="zh-CN" altLang="fr-FR" sz="1600" b="1" dirty="0">
                <a:solidFill>
                  <a:srgbClr val="444444"/>
                </a:solidFill>
                <a:latin typeface="Century Gothic" pitchFamily="34" charset="0"/>
                <a:cs typeface="Times New Roman" pitchFamily="18" charset="0"/>
              </a:rPr>
              <a:t>中等 </a:t>
            </a:r>
            <a:r>
              <a:rPr lang="en-GB" altLang="fr-FR" sz="1600" b="1" dirty="0" err="1">
                <a:solidFill>
                  <a:srgbClr val="444444"/>
                </a:solidFill>
                <a:latin typeface="Century Gothic" pitchFamily="34" charset="0"/>
                <a:cs typeface="Times New Roman" pitchFamily="18" charset="0"/>
              </a:rPr>
              <a:t>assez</a:t>
            </a:r>
            <a:r>
              <a:rPr lang="en-GB" altLang="fr-FR" sz="1600" b="1" dirty="0">
                <a:solidFill>
                  <a:srgbClr val="444444"/>
                </a:solidFill>
                <a:latin typeface="Century Gothic" pitchFamily="34" charset="0"/>
                <a:cs typeface="Times New Roman" pitchFamily="18" charset="0"/>
              </a:rPr>
              <a:t> </a:t>
            </a:r>
            <a:r>
              <a:rPr lang="en-GB" altLang="fr-FR" sz="1600" b="1" dirty="0" err="1">
                <a:solidFill>
                  <a:srgbClr val="444444"/>
                </a:solidFill>
                <a:latin typeface="Century Gothic" pitchFamily="34" charset="0"/>
                <a:cs typeface="Times New Roman" pitchFamily="18" charset="0"/>
              </a:rPr>
              <a:t>bien</a:t>
            </a:r>
            <a:r>
              <a:rPr lang="en-GB" altLang="fr-FR" sz="1600" b="1" dirty="0">
                <a:solidFill>
                  <a:srgbClr val="444444"/>
                </a:solidFill>
                <a:latin typeface="Century Gothic" pitchFamily="34" charset="0"/>
                <a:cs typeface="Times New Roman" pitchFamily="18" charset="0"/>
              </a:rPr>
              <a:t>、</a:t>
            </a:r>
            <a:r>
              <a:rPr lang="zh-CN" altLang="fr-FR" sz="1600" b="1" dirty="0">
                <a:solidFill>
                  <a:srgbClr val="444444"/>
                </a:solidFill>
                <a:latin typeface="Century Gothic" pitchFamily="34" charset="0"/>
                <a:cs typeface="Times New Roman" pitchFamily="18" charset="0"/>
              </a:rPr>
              <a:t>良好</a:t>
            </a:r>
            <a:r>
              <a:rPr lang="en-GB" altLang="fr-FR" sz="1600" b="1" dirty="0" err="1">
                <a:solidFill>
                  <a:srgbClr val="444444"/>
                </a:solidFill>
                <a:latin typeface="Century Gothic" pitchFamily="34" charset="0"/>
                <a:cs typeface="Times New Roman" pitchFamily="18" charset="0"/>
              </a:rPr>
              <a:t>bien</a:t>
            </a:r>
            <a:r>
              <a:rPr lang="en-GB" altLang="fr-FR" sz="1600" b="1" dirty="0">
                <a:solidFill>
                  <a:srgbClr val="444444"/>
                </a:solidFill>
                <a:latin typeface="Century Gothic" pitchFamily="34" charset="0"/>
                <a:cs typeface="Times New Roman" pitchFamily="18" charset="0"/>
              </a:rPr>
              <a:t>、</a:t>
            </a:r>
            <a:r>
              <a:rPr lang="zh-CN" altLang="fr-FR" sz="1600" b="1" dirty="0">
                <a:solidFill>
                  <a:srgbClr val="444444"/>
                </a:solidFill>
                <a:latin typeface="Century Gothic" pitchFamily="34" charset="0"/>
                <a:cs typeface="Times New Roman" pitchFamily="18" charset="0"/>
              </a:rPr>
              <a:t>优秀</a:t>
            </a:r>
            <a:r>
              <a:rPr lang="en-GB" altLang="fr-FR" sz="1600" b="1" dirty="0" err="1">
                <a:solidFill>
                  <a:srgbClr val="444444"/>
                </a:solidFill>
                <a:latin typeface="Century Gothic" pitchFamily="34" charset="0"/>
                <a:cs typeface="Times New Roman" pitchFamily="18" charset="0"/>
              </a:rPr>
              <a:t>très</a:t>
            </a:r>
            <a:r>
              <a:rPr lang="en-GB" altLang="fr-FR" sz="1600" b="1" dirty="0">
                <a:solidFill>
                  <a:srgbClr val="444444"/>
                </a:solidFill>
                <a:latin typeface="Century Gothic" pitchFamily="34" charset="0"/>
                <a:cs typeface="Times New Roman" pitchFamily="18" charset="0"/>
              </a:rPr>
              <a:t> </a:t>
            </a:r>
            <a:r>
              <a:rPr lang="en-GB" altLang="fr-FR" sz="1600" b="1" dirty="0" err="1">
                <a:solidFill>
                  <a:srgbClr val="444444"/>
                </a:solidFill>
                <a:latin typeface="Century Gothic" pitchFamily="34" charset="0"/>
                <a:cs typeface="Times New Roman" pitchFamily="18" charset="0"/>
              </a:rPr>
              <a:t>bien</a:t>
            </a:r>
            <a:r>
              <a:rPr lang="zh-CN" altLang="fr-FR" sz="1600" b="1" dirty="0">
                <a:solidFill>
                  <a:srgbClr val="444444"/>
                </a:solidFill>
                <a:latin typeface="Century Gothic" pitchFamily="34" charset="0"/>
                <a:cs typeface="Times New Roman" pitchFamily="18" charset="0"/>
              </a:rPr>
              <a:t>和完美级别，在优秀之上，</a:t>
            </a:r>
            <a:r>
              <a:rPr lang="en-GB" altLang="fr-FR" sz="1600" b="1" dirty="0">
                <a:solidFill>
                  <a:srgbClr val="444444"/>
                </a:solidFill>
                <a:latin typeface="Century Gothic" pitchFamily="34" charset="0"/>
                <a:cs typeface="Times New Roman" pitchFamily="18" charset="0"/>
              </a:rPr>
              <a:t>excellent et </a:t>
            </a:r>
            <a:r>
              <a:rPr lang="en-GB" altLang="fr-FR" sz="1600" b="1" dirty="0" err="1">
                <a:solidFill>
                  <a:srgbClr val="444444"/>
                </a:solidFill>
                <a:latin typeface="Century Gothic" pitchFamily="34" charset="0"/>
                <a:cs typeface="Times New Roman" pitchFamily="18" charset="0"/>
              </a:rPr>
              <a:t>félicitation</a:t>
            </a:r>
            <a:r>
              <a:rPr lang="zh-CN" altLang="fr-FR" sz="1600" b="1" dirty="0">
                <a:solidFill>
                  <a:srgbClr val="444444"/>
                </a:solidFill>
                <a:latin typeface="Century Gothic" pitchFamily="34" charset="0"/>
                <a:cs typeface="Times New Roman" pitchFamily="18" charset="0"/>
              </a:rPr>
              <a:t>的等级。这种等制度称为</a:t>
            </a:r>
            <a:r>
              <a:rPr lang="en-GB" altLang="fr-FR" sz="1600" b="1" dirty="0">
                <a:solidFill>
                  <a:srgbClr val="444444"/>
                </a:solidFill>
                <a:latin typeface="Century Gothic" pitchFamily="34" charset="0"/>
                <a:cs typeface="Times New Roman" pitchFamily="18" charset="0"/>
              </a:rPr>
              <a:t>MENTION</a:t>
            </a:r>
            <a:r>
              <a:rPr lang="en-GB" altLang="fr-FR" sz="1600" b="1" dirty="0" smtClean="0">
                <a:solidFill>
                  <a:srgbClr val="444444"/>
                </a:solidFill>
                <a:latin typeface="Century Gothic" pitchFamily="34" charset="0"/>
                <a:cs typeface="Times New Roman" pitchFamily="18" charset="0"/>
              </a:rPr>
              <a:t>。</a:t>
            </a:r>
            <a:endParaRPr lang="en-GB" altLang="fr-FR" sz="1600" b="1" dirty="0">
              <a:solidFill>
                <a:srgbClr val="444444"/>
              </a:solidFill>
              <a:latin typeface="Century Gothic" pitchFamily="34" charset="0"/>
              <a:cs typeface="Times New Roman" pitchFamily="18" charset="0"/>
            </a:endParaRPr>
          </a:p>
          <a:p>
            <a:pPr eaLnBrk="1" hangingPunct="1">
              <a:lnSpc>
                <a:spcPct val="150000"/>
              </a:lnSpc>
              <a:buClr>
                <a:srgbClr val="0066CC"/>
              </a:buClr>
              <a:buSzPct val="45000"/>
              <a:defRPr/>
            </a:pPr>
            <a:r>
              <a:rPr lang="zh-CN" altLang="fr-FR" sz="1600" b="1" dirty="0">
                <a:solidFill>
                  <a:srgbClr val="444444"/>
                </a:solidFill>
                <a:latin typeface="Century Gothic" pitchFamily="34" charset="0"/>
                <a:cs typeface="Times New Roman" pitchFamily="18" charset="0"/>
              </a:rPr>
              <a:t>目前在学习评分标准的基础上增加了学分制度，即每门学科的学期总评分不能低于</a:t>
            </a:r>
            <a:r>
              <a:rPr lang="fr-FR" altLang="zh-CN" sz="1600" b="1" dirty="0">
                <a:solidFill>
                  <a:srgbClr val="444444"/>
                </a:solidFill>
                <a:latin typeface="Century Gothic" pitchFamily="34" charset="0"/>
                <a:cs typeface="Times New Roman" pitchFamily="18" charset="0"/>
              </a:rPr>
              <a:t>10</a:t>
            </a:r>
            <a:r>
              <a:rPr lang="zh-CN" altLang="fr-FR" sz="1600" b="1" dirty="0">
                <a:solidFill>
                  <a:srgbClr val="444444"/>
                </a:solidFill>
                <a:latin typeface="Century Gothic" pitchFamily="34" charset="0"/>
                <a:cs typeface="Times New Roman" pitchFamily="18" charset="0"/>
              </a:rPr>
              <a:t>分，如低于</a:t>
            </a:r>
            <a:r>
              <a:rPr lang="fr-FR" altLang="zh-CN" sz="1600" b="1" dirty="0">
                <a:solidFill>
                  <a:srgbClr val="444444"/>
                </a:solidFill>
                <a:latin typeface="Century Gothic" pitchFamily="34" charset="0"/>
                <a:cs typeface="Times New Roman" pitchFamily="18" charset="0"/>
              </a:rPr>
              <a:t>10</a:t>
            </a:r>
            <a:r>
              <a:rPr lang="zh-CN" altLang="fr-FR" sz="1600" b="1" dirty="0">
                <a:solidFill>
                  <a:srgbClr val="444444"/>
                </a:solidFill>
                <a:latin typeface="Century Gothic" pitchFamily="34" charset="0"/>
                <a:cs typeface="Times New Roman" pitchFamily="18" charset="0"/>
              </a:rPr>
              <a:t>分，此学科的学分为</a:t>
            </a:r>
            <a:r>
              <a:rPr lang="fr-FR" altLang="zh-CN" sz="1600" b="1" dirty="0">
                <a:solidFill>
                  <a:srgbClr val="444444"/>
                </a:solidFill>
                <a:latin typeface="Century Gothic" pitchFamily="34" charset="0"/>
                <a:cs typeface="Times New Roman" pitchFamily="18" charset="0"/>
              </a:rPr>
              <a:t>0</a:t>
            </a:r>
            <a:r>
              <a:rPr lang="zh-CN" altLang="fr-FR" sz="1600" b="1" dirty="0" smtClean="0">
                <a:solidFill>
                  <a:srgbClr val="444444"/>
                </a:solidFill>
                <a:latin typeface="Century Gothic" pitchFamily="34" charset="0"/>
                <a:cs typeface="Times New Roman" pitchFamily="18" charset="0"/>
              </a:rPr>
              <a:t>。</a:t>
            </a:r>
            <a:endParaRPr lang="zh-CN" altLang="fr-FR" sz="1600" b="1" dirty="0">
              <a:solidFill>
                <a:srgbClr val="444444"/>
              </a:solidFill>
              <a:latin typeface="Century Gothic" pitchFamily="34" charset="0"/>
              <a:cs typeface="Times New Roman" pitchFamily="18" charset="0"/>
            </a:endParaRPr>
          </a:p>
        </p:txBody>
      </p:sp>
      <p:sp>
        <p:nvSpPr>
          <p:cNvPr id="8" name="ZoneTexte 7"/>
          <p:cNvSpPr txBox="1"/>
          <p:nvPr/>
        </p:nvSpPr>
        <p:spPr>
          <a:xfrm>
            <a:off x="1025850" y="1178749"/>
            <a:ext cx="7650606" cy="584775"/>
          </a:xfrm>
          <a:prstGeom prst="rect">
            <a:avLst/>
          </a:prstGeom>
          <a:noFill/>
        </p:spPr>
        <p:txBody>
          <a:bodyPr wrap="square" rtlCol="0">
            <a:spAutoFit/>
          </a:bodyPr>
          <a:lstStyle/>
          <a:p>
            <a:r>
              <a:rPr lang="zh-CN" altLang="fr-FR" sz="3200" b="1" cap="all" dirty="0">
                <a:solidFill>
                  <a:srgbClr val="009897"/>
                </a:solidFill>
                <a:latin typeface="Century Gothic" pitchFamily="34" charset="0"/>
              </a:rPr>
              <a:t>法国学习评分标</a:t>
            </a:r>
            <a:r>
              <a:rPr lang="zh-CN" altLang="fr-FR" sz="3200" b="1" cap="all" dirty="0" smtClean="0">
                <a:solidFill>
                  <a:srgbClr val="009897"/>
                </a:solidFill>
                <a:latin typeface="Century Gothic" pitchFamily="34" charset="0"/>
              </a:rPr>
              <a:t>准 </a:t>
            </a:r>
            <a:r>
              <a:rPr lang="fr-FR" altLang="zh-CN" sz="3200" b="1" cap="all" dirty="0" smtClean="0">
                <a:solidFill>
                  <a:srgbClr val="009897"/>
                </a:solidFill>
                <a:latin typeface="Century Gothic" pitchFamily="34" charset="0"/>
              </a:rPr>
              <a:t>Notation</a:t>
            </a:r>
            <a:endParaRPr lang="fr-FR" altLang="fr-FR" sz="3200" b="1" cap="all" dirty="0">
              <a:solidFill>
                <a:srgbClr val="009897"/>
              </a:solidFill>
              <a:latin typeface="Century Gothic" pitchFamily="34" charset="0"/>
            </a:endParaRPr>
          </a:p>
        </p:txBody>
      </p:sp>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spTree>
    <p:extLst>
      <p:ext uri="{BB962C8B-B14F-4D97-AF65-F5344CB8AC3E}">
        <p14:creationId xmlns:p14="http://schemas.microsoft.com/office/powerpoint/2010/main" val="25083424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79344"/>
            <a:ext cx="9144000" cy="678656"/>
          </a:xfrm>
          <a:prstGeom prst="rect">
            <a:avLst/>
          </a:prstGeom>
        </p:spPr>
      </p:pic>
      <p:sp>
        <p:nvSpPr>
          <p:cNvPr id="7" name="ZoneTexte 12"/>
          <p:cNvSpPr txBox="1">
            <a:spLocks noChangeArrowheads="1"/>
          </p:cNvSpPr>
          <p:nvPr/>
        </p:nvSpPr>
        <p:spPr bwMode="auto">
          <a:xfrm>
            <a:off x="1082163" y="1762612"/>
            <a:ext cx="7128792"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lnSpc>
                <a:spcPct val="150000"/>
              </a:lnSpc>
              <a:buClr>
                <a:srgbClr val="0066CC"/>
              </a:buClr>
              <a:buSzPct val="45000"/>
              <a:defRPr/>
            </a:pPr>
            <a:r>
              <a:rPr lang="zh-CN" altLang="fr-FR" sz="1600" b="1" dirty="0" smtClean="0">
                <a:solidFill>
                  <a:srgbClr val="444444"/>
                </a:solidFill>
                <a:latin typeface="Century Gothic" pitchFamily="34" charset="0"/>
                <a:cs typeface="Times New Roman" pitchFamily="18" charset="0"/>
              </a:rPr>
              <a:t>在交流学生中有两中情况</a:t>
            </a:r>
            <a:r>
              <a:rPr lang="fr-FR" altLang="zh-CN" sz="1600" b="1" dirty="0" smtClean="0">
                <a:solidFill>
                  <a:srgbClr val="444444"/>
                </a:solidFill>
                <a:latin typeface="Century Gothic" pitchFamily="34" charset="0"/>
                <a:cs typeface="Times New Roman" pitchFamily="18" charset="0"/>
              </a:rPr>
              <a:t>;</a:t>
            </a:r>
          </a:p>
          <a:p>
            <a:pPr algn="just" eaLnBrk="1" hangingPunct="1">
              <a:lnSpc>
                <a:spcPct val="150000"/>
              </a:lnSpc>
              <a:buClr>
                <a:srgbClr val="0066CC"/>
              </a:buClr>
              <a:buSzPct val="45000"/>
              <a:defRPr/>
            </a:pPr>
            <a:r>
              <a:rPr lang="fr-FR" altLang="zh-CN" sz="1600" b="1" dirty="0" smtClean="0">
                <a:solidFill>
                  <a:srgbClr val="444444"/>
                </a:solidFill>
                <a:latin typeface="Century Gothic" pitchFamily="34" charset="0"/>
                <a:cs typeface="Times New Roman" pitchFamily="18" charset="0"/>
              </a:rPr>
              <a:t>1, </a:t>
            </a:r>
            <a:r>
              <a:rPr lang="zh-CN" altLang="fr-FR" sz="1600" b="1" dirty="0" smtClean="0">
                <a:solidFill>
                  <a:srgbClr val="444444"/>
                </a:solidFill>
                <a:latin typeface="Century Gothic" pitchFamily="34" charset="0"/>
                <a:cs typeface="Times New Roman" pitchFamily="18" charset="0"/>
              </a:rPr>
              <a:t>非学历交流生</a:t>
            </a:r>
            <a:r>
              <a:rPr lang="fr-FR" altLang="zh-CN" sz="1600" b="1" dirty="0">
                <a:solidFill>
                  <a:srgbClr val="444444"/>
                </a:solidFill>
                <a:latin typeface="Century Gothic" pitchFamily="34" charset="0"/>
                <a:cs typeface="Times New Roman" pitchFamily="18" charset="0"/>
              </a:rPr>
              <a:t>  </a:t>
            </a:r>
            <a:r>
              <a:rPr lang="fr-FR" altLang="zh-CN" sz="1600" b="1" dirty="0" smtClean="0">
                <a:solidFill>
                  <a:srgbClr val="444444"/>
                </a:solidFill>
                <a:latin typeface="Century Gothic" pitchFamily="34" charset="0"/>
                <a:cs typeface="Times New Roman" pitchFamily="18" charset="0"/>
              </a:rPr>
              <a:t>2, </a:t>
            </a:r>
            <a:r>
              <a:rPr lang="zh-CN" altLang="fr-FR" sz="1600" b="1" dirty="0" smtClean="0">
                <a:solidFill>
                  <a:srgbClr val="444444"/>
                </a:solidFill>
                <a:latin typeface="Century Gothic" pitchFamily="34" charset="0"/>
                <a:cs typeface="Times New Roman" pitchFamily="18" charset="0"/>
              </a:rPr>
              <a:t>学历交流生即双文凭学生</a:t>
            </a:r>
            <a:r>
              <a:rPr lang="fr-FR" altLang="zh-CN" sz="1600" b="1" dirty="0" smtClean="0">
                <a:solidFill>
                  <a:srgbClr val="444444"/>
                </a:solidFill>
                <a:latin typeface="Century Gothic" pitchFamily="34" charset="0"/>
                <a:cs typeface="Times New Roman" pitchFamily="18" charset="0"/>
              </a:rPr>
              <a:t>: </a:t>
            </a:r>
            <a:r>
              <a:rPr lang="zh-CN" altLang="fr-FR" sz="1600" b="1" dirty="0" smtClean="0">
                <a:solidFill>
                  <a:srgbClr val="444444"/>
                </a:solidFill>
                <a:latin typeface="Century Gothic" pitchFamily="34" charset="0"/>
                <a:cs typeface="Times New Roman" pitchFamily="18" charset="0"/>
              </a:rPr>
              <a:t>台湾淡江大学双文凭</a:t>
            </a:r>
          </a:p>
          <a:p>
            <a:pPr algn="just" eaLnBrk="1" hangingPunct="1">
              <a:lnSpc>
                <a:spcPct val="150000"/>
              </a:lnSpc>
              <a:buClr>
                <a:srgbClr val="0066CC"/>
              </a:buClr>
              <a:buSzPct val="45000"/>
              <a:defRPr/>
            </a:pPr>
            <a:r>
              <a:rPr lang="zh-CN" altLang="fr-FR" sz="1600" b="1" dirty="0" smtClean="0">
                <a:solidFill>
                  <a:srgbClr val="444444"/>
                </a:solidFill>
                <a:latin typeface="Century Gothic" pitchFamily="34" charset="0"/>
                <a:cs typeface="Times New Roman" pitchFamily="18" charset="0"/>
              </a:rPr>
              <a:t>还有一种是签约学生</a:t>
            </a:r>
            <a:r>
              <a:rPr lang="fr-FR" altLang="zh-CN" sz="1600" b="1" dirty="0" smtClean="0">
                <a:solidFill>
                  <a:srgbClr val="444444"/>
                </a:solidFill>
                <a:latin typeface="Century Gothic" pitchFamily="34" charset="0"/>
                <a:cs typeface="Times New Roman" pitchFamily="18" charset="0"/>
              </a:rPr>
              <a:t>(</a:t>
            </a:r>
            <a:r>
              <a:rPr lang="zh-CN" altLang="fr-FR" sz="1600" b="1" dirty="0" smtClean="0">
                <a:solidFill>
                  <a:srgbClr val="444444"/>
                </a:solidFill>
                <a:latin typeface="Century Gothic" pitchFamily="34" charset="0"/>
                <a:cs typeface="Times New Roman" pitchFamily="18" charset="0"/>
              </a:rPr>
              <a:t>非交流学生</a:t>
            </a:r>
            <a:r>
              <a:rPr lang="fr-FR" altLang="zh-CN" sz="1600" b="1" dirty="0">
                <a:solidFill>
                  <a:srgbClr val="444444"/>
                </a:solidFill>
                <a:latin typeface="Century Gothic" pitchFamily="34" charset="0"/>
                <a:cs typeface="Times New Roman" pitchFamily="18" charset="0"/>
              </a:rPr>
              <a:t>) : </a:t>
            </a:r>
            <a:r>
              <a:rPr lang="zh-CN" altLang="fr-FR" sz="1400" b="1" dirty="0" smtClean="0">
                <a:solidFill>
                  <a:srgbClr val="444444"/>
                </a:solidFill>
                <a:latin typeface="Century Gothic" pitchFamily="34" charset="0"/>
                <a:cs typeface="Times New Roman" pitchFamily="18" charset="0"/>
              </a:rPr>
              <a:t>中山大学语言学院法语系本科和硕士生项目</a:t>
            </a:r>
            <a:endParaRPr lang="fr-FR" altLang="zh-CN" sz="1400" b="1" dirty="0" smtClean="0">
              <a:solidFill>
                <a:srgbClr val="444444"/>
              </a:solidFill>
              <a:latin typeface="Century Gothic" pitchFamily="34" charset="0"/>
              <a:cs typeface="Times New Roman" pitchFamily="18" charset="0"/>
            </a:endParaRPr>
          </a:p>
          <a:p>
            <a:pPr algn="just" eaLnBrk="1" hangingPunct="1">
              <a:lnSpc>
                <a:spcPct val="150000"/>
              </a:lnSpc>
              <a:buClr>
                <a:srgbClr val="0066CC"/>
              </a:buClr>
              <a:buSzPct val="45000"/>
              <a:defRPr/>
            </a:pPr>
            <a:r>
              <a:rPr lang="zh-CN" altLang="fr-FR" sz="1600" b="1" dirty="0" smtClean="0">
                <a:solidFill>
                  <a:srgbClr val="444444"/>
                </a:solidFill>
                <a:latin typeface="Century Gothic" pitchFamily="34" charset="0"/>
                <a:cs typeface="Times New Roman" pitchFamily="18" charset="0"/>
              </a:rPr>
              <a:t>在学校合作中有一部分学生是以两校合作项目来法国就读学历</a:t>
            </a:r>
            <a:r>
              <a:rPr lang="fr-FR" altLang="zh-CN" sz="1600" b="1" dirty="0" smtClean="0">
                <a:solidFill>
                  <a:srgbClr val="444444"/>
                </a:solidFill>
                <a:latin typeface="Century Gothic" pitchFamily="34" charset="0"/>
                <a:cs typeface="Times New Roman" pitchFamily="18" charset="0"/>
              </a:rPr>
              <a:t>, </a:t>
            </a:r>
            <a:r>
              <a:rPr lang="zh-CN" altLang="fr-FR" sz="1600" b="1" dirty="0" smtClean="0">
                <a:solidFill>
                  <a:srgbClr val="444444"/>
                </a:solidFill>
                <a:latin typeface="Century Gothic" pitchFamily="34" charset="0"/>
                <a:cs typeface="Times New Roman" pitchFamily="18" charset="0"/>
              </a:rPr>
              <a:t>虽然是以签约学生身份来里昂</a:t>
            </a:r>
            <a:r>
              <a:rPr lang="fr-FR" altLang="zh-CN" sz="1600" b="1" dirty="0" smtClean="0">
                <a:solidFill>
                  <a:srgbClr val="444444"/>
                </a:solidFill>
                <a:latin typeface="Century Gothic" pitchFamily="34" charset="0"/>
                <a:cs typeface="Times New Roman" pitchFamily="18" charset="0"/>
              </a:rPr>
              <a:t>3</a:t>
            </a:r>
            <a:r>
              <a:rPr lang="zh-CN" altLang="fr-FR" sz="1600" b="1" dirty="0" smtClean="0">
                <a:solidFill>
                  <a:srgbClr val="444444"/>
                </a:solidFill>
                <a:latin typeface="Century Gothic" pitchFamily="34" charset="0"/>
                <a:cs typeface="Times New Roman" pitchFamily="18" charset="0"/>
              </a:rPr>
              <a:t>大就读</a:t>
            </a:r>
            <a:r>
              <a:rPr lang="fr-FR" altLang="zh-CN" sz="1600" b="1" dirty="0" smtClean="0">
                <a:solidFill>
                  <a:srgbClr val="444444"/>
                </a:solidFill>
                <a:latin typeface="Century Gothic" pitchFamily="34" charset="0"/>
                <a:cs typeface="Times New Roman" pitchFamily="18" charset="0"/>
              </a:rPr>
              <a:t>, </a:t>
            </a:r>
            <a:r>
              <a:rPr lang="zh-CN" altLang="fr-FR" sz="1600" b="1" dirty="0" smtClean="0">
                <a:solidFill>
                  <a:srgbClr val="444444"/>
                </a:solidFill>
                <a:latin typeface="Century Gothic" pitchFamily="34" charset="0"/>
                <a:cs typeface="Times New Roman" pitchFamily="18" charset="0"/>
              </a:rPr>
              <a:t>但是这些学生不属于我们国际关系部管辖范围</a:t>
            </a:r>
            <a:r>
              <a:rPr lang="fr-FR" altLang="zh-CN" sz="1600" b="1" dirty="0" smtClean="0">
                <a:solidFill>
                  <a:srgbClr val="444444"/>
                </a:solidFill>
                <a:latin typeface="Century Gothic" pitchFamily="34" charset="0"/>
                <a:cs typeface="Times New Roman" pitchFamily="18" charset="0"/>
              </a:rPr>
              <a:t>, </a:t>
            </a:r>
            <a:r>
              <a:rPr lang="zh-CN" altLang="fr-FR" sz="1600" b="1" dirty="0" smtClean="0">
                <a:solidFill>
                  <a:srgbClr val="444444"/>
                </a:solidFill>
                <a:latin typeface="Century Gothic" pitchFamily="34" charset="0"/>
                <a:cs typeface="Times New Roman" pitchFamily="18" charset="0"/>
              </a:rPr>
              <a:t>直接属于学院管理</a:t>
            </a:r>
            <a:r>
              <a:rPr lang="fr-FR" altLang="zh-CN" sz="1600" b="1" dirty="0" smtClean="0">
                <a:solidFill>
                  <a:srgbClr val="444444"/>
                </a:solidFill>
                <a:latin typeface="Century Gothic" pitchFamily="34" charset="0"/>
                <a:cs typeface="Times New Roman" pitchFamily="18" charset="0"/>
              </a:rPr>
              <a:t>. </a:t>
            </a:r>
          </a:p>
          <a:p>
            <a:pPr algn="just" eaLnBrk="1" hangingPunct="1">
              <a:lnSpc>
                <a:spcPct val="150000"/>
              </a:lnSpc>
              <a:buClr>
                <a:srgbClr val="0066CC"/>
              </a:buClr>
              <a:buSzPct val="45000"/>
              <a:defRPr/>
            </a:pPr>
            <a:r>
              <a:rPr lang="zh-CN" altLang="fr-FR" sz="1600" b="1" dirty="0" smtClean="0">
                <a:solidFill>
                  <a:srgbClr val="444444"/>
                </a:solidFill>
                <a:latin typeface="Century Gothic" pitchFamily="34" charset="0"/>
                <a:cs typeface="Times New Roman" pitchFamily="18" charset="0"/>
              </a:rPr>
              <a:t>由于学生的身份不同</a:t>
            </a:r>
            <a:r>
              <a:rPr lang="fr-FR" altLang="zh-CN" sz="1600" b="1" dirty="0" smtClean="0">
                <a:solidFill>
                  <a:srgbClr val="444444"/>
                </a:solidFill>
                <a:latin typeface="Century Gothic" pitchFamily="34" charset="0"/>
                <a:cs typeface="Times New Roman" pitchFamily="18" charset="0"/>
              </a:rPr>
              <a:t>, </a:t>
            </a:r>
            <a:r>
              <a:rPr lang="zh-CN" altLang="fr-FR" sz="1600" b="1" dirty="0" smtClean="0">
                <a:solidFill>
                  <a:srgbClr val="444444"/>
                </a:solidFill>
                <a:latin typeface="Century Gothic" pitchFamily="34" charset="0"/>
                <a:cs typeface="Times New Roman" pitchFamily="18" charset="0"/>
              </a:rPr>
              <a:t>所以注</a:t>
            </a:r>
            <a:r>
              <a:rPr lang="zh-CN" altLang="fr-FR" sz="1600" b="1" dirty="0">
                <a:solidFill>
                  <a:srgbClr val="444444"/>
                </a:solidFill>
                <a:latin typeface="Century Gothic" pitchFamily="34" charset="0"/>
                <a:cs typeface="Times New Roman" pitchFamily="18" charset="0"/>
              </a:rPr>
              <a:t>册的证</a:t>
            </a:r>
            <a:r>
              <a:rPr lang="zh-CN" altLang="fr-FR" sz="1600" b="1" dirty="0" smtClean="0">
                <a:solidFill>
                  <a:srgbClr val="444444"/>
                </a:solidFill>
                <a:latin typeface="Century Gothic" pitchFamily="34" charset="0"/>
                <a:cs typeface="Times New Roman" pitchFamily="18" charset="0"/>
              </a:rPr>
              <a:t>书和文凭也不同</a:t>
            </a:r>
            <a:r>
              <a:rPr lang="fr-FR" altLang="zh-CN" sz="1600" b="1" dirty="0" smtClean="0">
                <a:solidFill>
                  <a:srgbClr val="444444"/>
                </a:solidFill>
                <a:latin typeface="Century Gothic" pitchFamily="34" charset="0"/>
                <a:cs typeface="Times New Roman" pitchFamily="18" charset="0"/>
              </a:rPr>
              <a:t>. </a:t>
            </a:r>
          </a:p>
          <a:p>
            <a:pPr algn="just" eaLnBrk="1" hangingPunct="1">
              <a:lnSpc>
                <a:spcPct val="150000"/>
              </a:lnSpc>
              <a:buClr>
                <a:srgbClr val="0066CC"/>
              </a:buClr>
              <a:buSzPct val="45000"/>
              <a:defRPr/>
            </a:pPr>
            <a:r>
              <a:rPr lang="zh-CN" altLang="fr-FR" sz="1600" b="1" dirty="0">
                <a:solidFill>
                  <a:srgbClr val="444444"/>
                </a:solidFill>
                <a:latin typeface="Century Gothic" pitchFamily="34" charset="0"/>
                <a:cs typeface="Times New Roman" pitchFamily="18" charset="0"/>
              </a:rPr>
              <a:t>非学历交流</a:t>
            </a:r>
            <a:r>
              <a:rPr lang="zh-CN" altLang="fr-FR" sz="1600" b="1" dirty="0" smtClean="0">
                <a:solidFill>
                  <a:srgbClr val="444444"/>
                </a:solidFill>
                <a:latin typeface="Century Gothic" pitchFamily="34" charset="0"/>
                <a:cs typeface="Times New Roman" pitchFamily="18" charset="0"/>
              </a:rPr>
              <a:t>生注册</a:t>
            </a:r>
            <a:r>
              <a:rPr lang="zh-CN" altLang="fr-FR" sz="1600" b="1" dirty="0">
                <a:solidFill>
                  <a:srgbClr val="444444"/>
                </a:solidFill>
                <a:latin typeface="Century Gothic" pitchFamily="34" charset="0"/>
                <a:cs typeface="Times New Roman" pitchFamily="18" charset="0"/>
              </a:rPr>
              <a:t>的是</a:t>
            </a:r>
            <a:r>
              <a:rPr lang="zh-CN" altLang="fr-FR" sz="1600" b="1" dirty="0">
                <a:solidFill>
                  <a:srgbClr val="FF0000"/>
                </a:solidFill>
                <a:latin typeface="Century Gothic" pitchFamily="34" charset="0"/>
                <a:cs typeface="Times New Roman" pitchFamily="18" charset="0"/>
              </a:rPr>
              <a:t>校际文凭</a:t>
            </a:r>
            <a:r>
              <a:rPr lang="fr-FR" altLang="zh-CN" sz="1600" b="1" dirty="0">
                <a:solidFill>
                  <a:srgbClr val="FF0000"/>
                </a:solidFill>
                <a:latin typeface="Century Gothic" pitchFamily="34" charset="0"/>
                <a:cs typeface="Times New Roman" pitchFamily="18" charset="0"/>
              </a:rPr>
              <a:t>(</a:t>
            </a:r>
            <a:r>
              <a:rPr lang="zh-CN" altLang="fr-FR" sz="1600" b="1" dirty="0">
                <a:solidFill>
                  <a:srgbClr val="FF0000"/>
                </a:solidFill>
                <a:latin typeface="Century Gothic" pitchFamily="34" charset="0"/>
                <a:cs typeface="Times New Roman" pitchFamily="18" charset="0"/>
              </a:rPr>
              <a:t>证书</a:t>
            </a:r>
            <a:r>
              <a:rPr lang="fr-FR" altLang="zh-CN" sz="1600" b="1" dirty="0">
                <a:solidFill>
                  <a:srgbClr val="FF0000"/>
                </a:solidFill>
                <a:latin typeface="Century Gothic" pitchFamily="34" charset="0"/>
                <a:cs typeface="Times New Roman" pitchFamily="18" charset="0"/>
              </a:rPr>
              <a:t>) </a:t>
            </a:r>
            <a:r>
              <a:rPr lang="fr-FR" altLang="zh-CN" sz="1600" b="1" u="sng" dirty="0">
                <a:solidFill>
                  <a:srgbClr val="FF0000"/>
                </a:solidFill>
                <a:latin typeface="Century Gothic" pitchFamily="34" charset="0"/>
                <a:cs typeface="Times New Roman" pitchFamily="18" charset="0"/>
              </a:rPr>
              <a:t>D</a:t>
            </a:r>
            <a:r>
              <a:rPr lang="fr-FR" altLang="zh-CN" sz="1600" b="1" dirty="0">
                <a:solidFill>
                  <a:srgbClr val="FF0000"/>
                </a:solidFill>
                <a:latin typeface="Century Gothic" pitchFamily="34" charset="0"/>
                <a:cs typeface="Times New Roman" pitchFamily="18" charset="0"/>
              </a:rPr>
              <a:t>iplôme </a:t>
            </a:r>
            <a:r>
              <a:rPr lang="fr-FR" altLang="zh-CN" sz="1600" b="1" u="sng" dirty="0" smtClean="0">
                <a:solidFill>
                  <a:srgbClr val="FF0000"/>
                </a:solidFill>
                <a:latin typeface="Century Gothic" pitchFamily="34" charset="0"/>
                <a:cs typeface="Times New Roman" pitchFamily="18" charset="0"/>
              </a:rPr>
              <a:t>U</a:t>
            </a:r>
            <a:r>
              <a:rPr lang="fr-FR" altLang="zh-CN" sz="1600" b="1" dirty="0" smtClean="0">
                <a:solidFill>
                  <a:srgbClr val="FF0000"/>
                </a:solidFill>
                <a:latin typeface="Century Gothic" pitchFamily="34" charset="0"/>
                <a:cs typeface="Times New Roman" pitchFamily="18" charset="0"/>
              </a:rPr>
              <a:t>niversitaire</a:t>
            </a:r>
            <a:r>
              <a:rPr lang="fr-FR" altLang="zh-CN" sz="1600" b="1" dirty="0">
                <a:solidFill>
                  <a:srgbClr val="FF0000"/>
                </a:solidFill>
                <a:latin typeface="Century Gothic" pitchFamily="34" charset="0"/>
                <a:cs typeface="Times New Roman" pitchFamily="18" charset="0"/>
              </a:rPr>
              <a:t>, </a:t>
            </a:r>
            <a:r>
              <a:rPr lang="zh-CN" altLang="fr-FR" sz="1600" b="1" dirty="0" smtClean="0">
                <a:solidFill>
                  <a:srgbClr val="444444"/>
                </a:solidFill>
                <a:latin typeface="Century Gothic" pitchFamily="34" charset="0"/>
                <a:cs typeface="Times New Roman" pitchFamily="18" charset="0"/>
              </a:rPr>
              <a:t>即</a:t>
            </a:r>
            <a:r>
              <a:rPr lang="fr-FR" altLang="zh-CN" sz="1600" b="1" dirty="0" smtClean="0">
                <a:solidFill>
                  <a:srgbClr val="444444"/>
                </a:solidFill>
                <a:latin typeface="Century Gothic" pitchFamily="34" charset="0"/>
                <a:cs typeface="Times New Roman" pitchFamily="18" charset="0"/>
              </a:rPr>
              <a:t>DEUF</a:t>
            </a:r>
            <a:r>
              <a:rPr lang="fr-FR" altLang="zh-CN" sz="1600" b="1" dirty="0">
                <a:solidFill>
                  <a:srgbClr val="444444"/>
                </a:solidFill>
                <a:latin typeface="Century Gothic" pitchFamily="34" charset="0"/>
                <a:cs typeface="Times New Roman" pitchFamily="18" charset="0"/>
              </a:rPr>
              <a:t> </a:t>
            </a:r>
            <a:r>
              <a:rPr lang="zh-CN" altLang="fr-FR" sz="1600" b="1" dirty="0" smtClean="0">
                <a:solidFill>
                  <a:srgbClr val="444444"/>
                </a:solidFill>
                <a:latin typeface="Century Gothic" pitchFamily="34" charset="0"/>
                <a:cs typeface="Times New Roman" pitchFamily="18" charset="0"/>
              </a:rPr>
              <a:t>或</a:t>
            </a:r>
            <a:r>
              <a:rPr lang="fr-FR" altLang="zh-CN" sz="1600" b="1" dirty="0" smtClean="0">
                <a:solidFill>
                  <a:srgbClr val="444444"/>
                </a:solidFill>
                <a:latin typeface="Century Gothic" pitchFamily="34" charset="0"/>
                <a:cs typeface="Times New Roman" pitchFamily="18" charset="0"/>
              </a:rPr>
              <a:t> SELF. </a:t>
            </a:r>
            <a:r>
              <a:rPr lang="zh-CN" altLang="fr-FR" sz="1600" b="1" dirty="0">
                <a:solidFill>
                  <a:srgbClr val="444444"/>
                </a:solidFill>
                <a:latin typeface="Century Gothic" pitchFamily="34" charset="0"/>
                <a:cs typeface="Times New Roman" pitchFamily="18" charset="0"/>
              </a:rPr>
              <a:t>校际文凭</a:t>
            </a:r>
            <a:r>
              <a:rPr lang="fr-FR" altLang="zh-CN" sz="1600" b="1" dirty="0">
                <a:solidFill>
                  <a:srgbClr val="444444"/>
                </a:solidFill>
                <a:latin typeface="Century Gothic" pitchFamily="34" charset="0"/>
                <a:cs typeface="Times New Roman" pitchFamily="18" charset="0"/>
              </a:rPr>
              <a:t>(</a:t>
            </a:r>
            <a:r>
              <a:rPr lang="zh-CN" altLang="fr-FR" sz="1600" b="1" dirty="0">
                <a:solidFill>
                  <a:srgbClr val="444444"/>
                </a:solidFill>
                <a:latin typeface="Century Gothic" pitchFamily="34" charset="0"/>
                <a:cs typeface="Times New Roman" pitchFamily="18" charset="0"/>
              </a:rPr>
              <a:t>证书</a:t>
            </a:r>
            <a:r>
              <a:rPr lang="fr-FR" altLang="zh-CN" sz="1600" b="1" dirty="0" smtClean="0">
                <a:solidFill>
                  <a:srgbClr val="444444"/>
                </a:solidFill>
                <a:latin typeface="Century Gothic" pitchFamily="34" charset="0"/>
                <a:cs typeface="Times New Roman" pitchFamily="18" charset="0"/>
              </a:rPr>
              <a:t>)</a:t>
            </a:r>
            <a:r>
              <a:rPr lang="zh-CN" altLang="fr-FR" sz="1600" b="1" dirty="0" smtClean="0">
                <a:solidFill>
                  <a:srgbClr val="444444"/>
                </a:solidFill>
                <a:latin typeface="Century Gothic" pitchFamily="34" charset="0"/>
                <a:cs typeface="Times New Roman" pitchFamily="18" charset="0"/>
              </a:rPr>
              <a:t>是学校颁发的</a:t>
            </a:r>
            <a:r>
              <a:rPr lang="fr-FR" altLang="zh-CN" sz="1600" b="1" dirty="0" smtClean="0">
                <a:solidFill>
                  <a:srgbClr val="444444"/>
                </a:solidFill>
                <a:latin typeface="Century Gothic" pitchFamily="34" charset="0"/>
                <a:cs typeface="Times New Roman" pitchFamily="18" charset="0"/>
              </a:rPr>
              <a:t>, </a:t>
            </a:r>
            <a:r>
              <a:rPr lang="zh-CN" altLang="fr-FR" sz="1600" b="1" dirty="0" smtClean="0">
                <a:solidFill>
                  <a:srgbClr val="FF0000"/>
                </a:solidFill>
                <a:latin typeface="Century Gothic" pitchFamily="34" charset="0"/>
                <a:cs typeface="Times New Roman" pitchFamily="18" charset="0"/>
              </a:rPr>
              <a:t>不是教育部认可的</a:t>
            </a:r>
            <a:r>
              <a:rPr lang="fr-FR" altLang="zh-CN" sz="1600" b="1" dirty="0" smtClean="0">
                <a:solidFill>
                  <a:srgbClr val="FF0000"/>
                </a:solidFill>
                <a:latin typeface="Century Gothic" pitchFamily="34" charset="0"/>
                <a:cs typeface="Times New Roman" pitchFamily="18" charset="0"/>
              </a:rPr>
              <a:t>. </a:t>
            </a:r>
            <a:endParaRPr lang="zh-CN" altLang="fr-FR" sz="1600" b="1" dirty="0">
              <a:solidFill>
                <a:srgbClr val="FF0000"/>
              </a:solidFill>
              <a:latin typeface="Century Gothic" pitchFamily="34" charset="0"/>
              <a:cs typeface="Times New Roman" pitchFamily="18" charset="0"/>
            </a:endParaRPr>
          </a:p>
          <a:p>
            <a:pPr algn="just" eaLnBrk="1" hangingPunct="1">
              <a:lnSpc>
                <a:spcPct val="150000"/>
              </a:lnSpc>
              <a:buClr>
                <a:srgbClr val="0066CC"/>
              </a:buClr>
              <a:buSzPct val="45000"/>
              <a:defRPr/>
            </a:pPr>
            <a:r>
              <a:rPr lang="zh-CN" altLang="fr-FR" sz="1600" b="1" dirty="0">
                <a:solidFill>
                  <a:srgbClr val="444444"/>
                </a:solidFill>
                <a:latin typeface="Century Gothic" pitchFamily="34" charset="0"/>
                <a:cs typeface="Times New Roman" pitchFamily="18" charset="0"/>
              </a:rPr>
              <a:t>学历交流生即双文凭学</a:t>
            </a:r>
            <a:r>
              <a:rPr lang="zh-CN" altLang="fr-FR" sz="1600" b="1" dirty="0" smtClean="0">
                <a:solidFill>
                  <a:srgbClr val="444444"/>
                </a:solidFill>
                <a:latin typeface="Century Gothic" pitchFamily="34" charset="0"/>
                <a:cs typeface="Times New Roman" pitchFamily="18" charset="0"/>
              </a:rPr>
              <a:t>生注册的是</a:t>
            </a:r>
            <a:r>
              <a:rPr lang="zh-CN" altLang="fr-FR" sz="1600" b="1" dirty="0" smtClean="0">
                <a:solidFill>
                  <a:srgbClr val="FF0000"/>
                </a:solidFill>
                <a:latin typeface="Century Gothic" pitchFamily="34" charset="0"/>
                <a:cs typeface="Times New Roman" pitchFamily="18" charset="0"/>
              </a:rPr>
              <a:t>法国国家文凭 </a:t>
            </a:r>
            <a:r>
              <a:rPr lang="fr-FR" altLang="zh-CN" sz="1600" b="1" u="sng" dirty="0" smtClean="0">
                <a:solidFill>
                  <a:srgbClr val="FF0000"/>
                </a:solidFill>
                <a:latin typeface="Century Gothic" pitchFamily="34" charset="0"/>
                <a:cs typeface="Times New Roman" pitchFamily="18" charset="0"/>
              </a:rPr>
              <a:t>D</a:t>
            </a:r>
            <a:r>
              <a:rPr lang="fr-FR" altLang="zh-CN" sz="1600" b="1" dirty="0" smtClean="0">
                <a:solidFill>
                  <a:srgbClr val="FF0000"/>
                </a:solidFill>
                <a:latin typeface="Century Gothic" pitchFamily="34" charset="0"/>
                <a:cs typeface="Times New Roman" pitchFamily="18" charset="0"/>
              </a:rPr>
              <a:t>iplôme </a:t>
            </a:r>
            <a:r>
              <a:rPr lang="fr-FR" altLang="zh-CN" sz="1600" b="1" u="sng" dirty="0" smtClean="0">
                <a:solidFill>
                  <a:srgbClr val="FF0000"/>
                </a:solidFill>
                <a:latin typeface="Century Gothic" pitchFamily="34" charset="0"/>
                <a:cs typeface="Times New Roman" pitchFamily="18" charset="0"/>
              </a:rPr>
              <a:t>N</a:t>
            </a:r>
            <a:r>
              <a:rPr lang="fr-FR" altLang="zh-CN" sz="1600" b="1" dirty="0" smtClean="0">
                <a:solidFill>
                  <a:srgbClr val="FF0000"/>
                </a:solidFill>
                <a:latin typeface="Century Gothic" pitchFamily="34" charset="0"/>
                <a:cs typeface="Times New Roman" pitchFamily="18" charset="0"/>
              </a:rPr>
              <a:t>ational </a:t>
            </a:r>
            <a:r>
              <a:rPr lang="fr-FR" altLang="zh-CN" sz="1600" b="1" dirty="0" smtClean="0">
                <a:solidFill>
                  <a:srgbClr val="444444"/>
                </a:solidFill>
                <a:latin typeface="Century Gothic" pitchFamily="34" charset="0"/>
                <a:cs typeface="Times New Roman" pitchFamily="18" charset="0"/>
              </a:rPr>
              <a:t>, </a:t>
            </a:r>
            <a:r>
              <a:rPr lang="zh-CN" altLang="fr-FR" sz="1600" b="1" dirty="0" smtClean="0">
                <a:solidFill>
                  <a:srgbClr val="444444"/>
                </a:solidFill>
                <a:latin typeface="Century Gothic" pitchFamily="34" charset="0"/>
                <a:cs typeface="Times New Roman" pitchFamily="18" charset="0"/>
              </a:rPr>
              <a:t>这些文</a:t>
            </a:r>
            <a:r>
              <a:rPr lang="zh-CN" altLang="fr-FR" sz="1600" b="1" dirty="0">
                <a:solidFill>
                  <a:srgbClr val="444444"/>
                </a:solidFill>
                <a:latin typeface="Century Gothic" pitchFamily="34" charset="0"/>
                <a:cs typeface="Times New Roman" pitchFamily="18" charset="0"/>
              </a:rPr>
              <a:t>凭</a:t>
            </a:r>
            <a:r>
              <a:rPr lang="zh-CN" altLang="fr-FR" sz="1600" b="1" dirty="0">
                <a:solidFill>
                  <a:srgbClr val="FF0000"/>
                </a:solidFill>
                <a:latin typeface="Century Gothic" pitchFamily="34" charset="0"/>
                <a:cs typeface="Times New Roman" pitchFamily="18" charset="0"/>
              </a:rPr>
              <a:t>是教育部认可的</a:t>
            </a:r>
            <a:r>
              <a:rPr lang="fr-FR" altLang="zh-CN" sz="1600" b="1" dirty="0">
                <a:solidFill>
                  <a:srgbClr val="FF0000"/>
                </a:solidFill>
                <a:latin typeface="Century Gothic" pitchFamily="34" charset="0"/>
                <a:cs typeface="Times New Roman" pitchFamily="18" charset="0"/>
              </a:rPr>
              <a:t>.</a:t>
            </a:r>
            <a:r>
              <a:rPr lang="fr-FR" altLang="zh-CN" sz="1600" b="1" dirty="0">
                <a:solidFill>
                  <a:srgbClr val="444444"/>
                </a:solidFill>
                <a:latin typeface="Century Gothic" pitchFamily="34" charset="0"/>
                <a:cs typeface="Times New Roman" pitchFamily="18" charset="0"/>
              </a:rPr>
              <a:t> </a:t>
            </a:r>
          </a:p>
        </p:txBody>
      </p:sp>
      <p:sp>
        <p:nvSpPr>
          <p:cNvPr id="8" name="ZoneTexte 7"/>
          <p:cNvSpPr txBox="1"/>
          <p:nvPr/>
        </p:nvSpPr>
        <p:spPr>
          <a:xfrm>
            <a:off x="827584" y="1178749"/>
            <a:ext cx="8136904" cy="584775"/>
          </a:xfrm>
          <a:prstGeom prst="rect">
            <a:avLst/>
          </a:prstGeom>
          <a:noFill/>
        </p:spPr>
        <p:txBody>
          <a:bodyPr wrap="square" rtlCol="0">
            <a:spAutoFit/>
          </a:bodyPr>
          <a:lstStyle/>
          <a:p>
            <a:r>
              <a:rPr lang="zh-CN" altLang="fr-FR" sz="3200" b="1" cap="all" dirty="0">
                <a:solidFill>
                  <a:srgbClr val="009897"/>
                </a:solidFill>
                <a:latin typeface="Century Gothic" pitchFamily="34" charset="0"/>
              </a:rPr>
              <a:t>校际文</a:t>
            </a:r>
            <a:r>
              <a:rPr lang="zh-CN" altLang="fr-FR" sz="3200" b="1" cap="all" dirty="0" smtClean="0">
                <a:solidFill>
                  <a:srgbClr val="009897"/>
                </a:solidFill>
                <a:latin typeface="Century Gothic" pitchFamily="34" charset="0"/>
              </a:rPr>
              <a:t>凭</a:t>
            </a:r>
            <a:r>
              <a:rPr lang="fr-FR" altLang="zh-CN" sz="3200" b="1" cap="all" dirty="0" smtClean="0">
                <a:solidFill>
                  <a:srgbClr val="009897"/>
                </a:solidFill>
                <a:latin typeface="Century Gothic" pitchFamily="34" charset="0"/>
              </a:rPr>
              <a:t>(</a:t>
            </a:r>
            <a:r>
              <a:rPr lang="zh-CN" altLang="fr-FR" sz="3200" b="1" cap="all" dirty="0" smtClean="0">
                <a:solidFill>
                  <a:srgbClr val="009897"/>
                </a:solidFill>
                <a:latin typeface="Century Gothic" pitchFamily="34" charset="0"/>
              </a:rPr>
              <a:t>证书</a:t>
            </a:r>
            <a:r>
              <a:rPr lang="fr-FR" altLang="zh-CN" sz="3200" b="1" cap="all" dirty="0" smtClean="0">
                <a:solidFill>
                  <a:srgbClr val="009897"/>
                </a:solidFill>
                <a:latin typeface="Century Gothic" pitchFamily="34" charset="0"/>
              </a:rPr>
              <a:t>)</a:t>
            </a:r>
            <a:r>
              <a:rPr lang="zh-CN" altLang="fr-FR" sz="3200" b="1" cap="all" dirty="0" smtClean="0">
                <a:solidFill>
                  <a:srgbClr val="009897"/>
                </a:solidFill>
                <a:latin typeface="Century Gothic" pitchFamily="34" charset="0"/>
              </a:rPr>
              <a:t>和国</a:t>
            </a:r>
            <a:r>
              <a:rPr lang="zh-CN" altLang="fr-FR" sz="3200" b="1" cap="all" dirty="0">
                <a:solidFill>
                  <a:srgbClr val="009897"/>
                </a:solidFill>
                <a:latin typeface="Century Gothic" pitchFamily="34" charset="0"/>
              </a:rPr>
              <a:t>家文</a:t>
            </a:r>
            <a:r>
              <a:rPr lang="zh-CN" altLang="fr-FR" sz="3200" b="1" cap="all" dirty="0" smtClean="0">
                <a:solidFill>
                  <a:srgbClr val="009897"/>
                </a:solidFill>
                <a:latin typeface="Century Gothic" pitchFamily="34" charset="0"/>
              </a:rPr>
              <a:t>凭的差别</a:t>
            </a:r>
            <a:r>
              <a:rPr lang="fr-FR" altLang="zh-CN" sz="3200" b="1" cap="all" dirty="0">
                <a:solidFill>
                  <a:srgbClr val="009897"/>
                </a:solidFill>
                <a:latin typeface="Century Gothic" pitchFamily="34" charset="0"/>
              </a:rPr>
              <a:t> </a:t>
            </a:r>
            <a:r>
              <a:rPr lang="fr-FR" altLang="zh-CN" sz="3200" b="1" cap="all" dirty="0" smtClean="0">
                <a:solidFill>
                  <a:srgbClr val="009897"/>
                </a:solidFill>
                <a:latin typeface="Century Gothic" pitchFamily="34" charset="0"/>
              </a:rPr>
              <a:t>DU et </a:t>
            </a:r>
            <a:r>
              <a:rPr lang="fr-FR" altLang="zh-CN" sz="3200" b="1" cap="all" dirty="0" err="1" smtClean="0">
                <a:solidFill>
                  <a:srgbClr val="009897"/>
                </a:solidFill>
                <a:latin typeface="Century Gothic" pitchFamily="34" charset="0"/>
              </a:rPr>
              <a:t>dn</a:t>
            </a:r>
            <a:endParaRPr lang="fr-FR" altLang="fr-FR" sz="3200" b="1" cap="all" dirty="0">
              <a:solidFill>
                <a:srgbClr val="009897"/>
              </a:solidFill>
              <a:latin typeface="Century Gothic" pitchFamily="34" charset="0"/>
            </a:endParaRPr>
          </a:p>
        </p:txBody>
      </p:sp>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spTree>
    <p:extLst>
      <p:ext uri="{BB962C8B-B14F-4D97-AF65-F5344CB8AC3E}">
        <p14:creationId xmlns:p14="http://schemas.microsoft.com/office/powerpoint/2010/main" val="213411185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79344"/>
            <a:ext cx="9144000" cy="678656"/>
          </a:xfrm>
          <a:prstGeom prst="rect">
            <a:avLst/>
          </a:prstGeom>
        </p:spPr>
      </p:pic>
      <p:sp>
        <p:nvSpPr>
          <p:cNvPr id="7" name="ZoneTexte 12"/>
          <p:cNvSpPr txBox="1">
            <a:spLocks noChangeArrowheads="1"/>
          </p:cNvSpPr>
          <p:nvPr/>
        </p:nvSpPr>
        <p:spPr bwMode="auto">
          <a:xfrm>
            <a:off x="1158424" y="1844824"/>
            <a:ext cx="6984776" cy="4364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02000"/>
              </a:lnSpc>
              <a:buClr>
                <a:srgbClr val="0066CC"/>
              </a:buClr>
              <a:buSzPct val="45000"/>
              <a:defRPr/>
            </a:pPr>
            <a:r>
              <a:rPr lang="en-GB" altLang="fr-FR" sz="1600" b="1" dirty="0">
                <a:latin typeface="Century Gothic" pitchFamily="34" charset="0"/>
                <a:cs typeface="Times New Roman" pitchFamily="18" charset="0"/>
              </a:rPr>
              <a:t>SELF</a:t>
            </a:r>
            <a:r>
              <a:rPr lang="zh-CN" altLang="fr-FR" sz="1600" b="1" dirty="0">
                <a:latin typeface="Century Gothic" pitchFamily="34" charset="0"/>
                <a:cs typeface="Times New Roman" pitchFamily="18" charset="0"/>
              </a:rPr>
              <a:t>项目</a:t>
            </a:r>
          </a:p>
          <a:p>
            <a:pPr eaLnBrk="1" hangingPunct="1">
              <a:lnSpc>
                <a:spcPct val="102000"/>
              </a:lnSpc>
              <a:buClr>
                <a:srgbClr val="0066CC"/>
              </a:buClr>
              <a:buSzPct val="45000"/>
              <a:defRPr/>
            </a:pPr>
            <a:r>
              <a:rPr lang="en-GB" altLang="fr-FR" sz="1600" b="1" dirty="0">
                <a:latin typeface="Century Gothic" pitchFamily="34" charset="0"/>
                <a:cs typeface="Times New Roman" pitchFamily="18" charset="0"/>
              </a:rPr>
              <a:t>Study in English Lyon, France </a:t>
            </a:r>
          </a:p>
          <a:p>
            <a:pPr eaLnBrk="1" hangingPunct="1">
              <a:lnSpc>
                <a:spcPct val="102000"/>
              </a:lnSpc>
              <a:buClr>
                <a:srgbClr val="0066CC"/>
              </a:buClr>
              <a:buSzPct val="45000"/>
              <a:defRPr/>
            </a:pPr>
            <a:r>
              <a:rPr lang="zh-CN" altLang="fr-FR" sz="1400" b="1" dirty="0">
                <a:solidFill>
                  <a:srgbClr val="C00000"/>
                </a:solidFill>
                <a:latin typeface="Century Gothic" pitchFamily="34" charset="0"/>
                <a:cs typeface="Times New Roman" pitchFamily="18" charset="0"/>
              </a:rPr>
              <a:t>接收学生人数有严格控</a:t>
            </a:r>
            <a:r>
              <a:rPr lang="zh-CN" altLang="fr-FR" sz="1400" b="1" dirty="0" smtClean="0">
                <a:solidFill>
                  <a:srgbClr val="C00000"/>
                </a:solidFill>
                <a:latin typeface="Century Gothic" pitchFamily="34" charset="0"/>
                <a:cs typeface="Times New Roman" pitchFamily="18" charset="0"/>
              </a:rPr>
              <a:t>制</a:t>
            </a:r>
            <a:endParaRPr lang="fr-FR" altLang="zh-CN" sz="1400" b="1" dirty="0" smtClean="0">
              <a:solidFill>
                <a:srgbClr val="C00000"/>
              </a:solidFill>
              <a:latin typeface="Century Gothic" pitchFamily="34" charset="0"/>
              <a:cs typeface="Times New Roman" pitchFamily="18" charset="0"/>
            </a:endParaRPr>
          </a:p>
          <a:p>
            <a:pPr eaLnBrk="1" hangingPunct="1">
              <a:lnSpc>
                <a:spcPct val="102000"/>
              </a:lnSpc>
              <a:buClr>
                <a:srgbClr val="0066CC"/>
              </a:buClr>
              <a:buSzPct val="45000"/>
              <a:defRPr/>
            </a:pPr>
            <a:endParaRPr lang="zh-CN" altLang="fr-FR" sz="800" b="1" dirty="0">
              <a:solidFill>
                <a:srgbClr val="C00000"/>
              </a:solidFill>
              <a:latin typeface="Century Gothic" pitchFamily="34" charset="0"/>
              <a:cs typeface="Times New Roman" pitchFamily="18" charset="0"/>
            </a:endParaRPr>
          </a:p>
          <a:p>
            <a:pPr eaLnBrk="1" hangingPunct="1">
              <a:lnSpc>
                <a:spcPct val="102000"/>
              </a:lnSpc>
              <a:buClr>
                <a:srgbClr val="0066CC"/>
              </a:buClr>
              <a:buSzPct val="45000"/>
              <a:defRPr/>
            </a:pPr>
            <a:r>
              <a:rPr lang="zh-CN" altLang="fr-FR" sz="1600" b="1" dirty="0" smtClean="0">
                <a:latin typeface="Century Gothic" pitchFamily="34" charset="0"/>
                <a:cs typeface="Times New Roman" pitchFamily="18" charset="0"/>
              </a:rPr>
              <a:t>课</a:t>
            </a:r>
            <a:r>
              <a:rPr lang="zh-CN" altLang="fr-FR" sz="1600" b="1" dirty="0">
                <a:latin typeface="Century Gothic" pitchFamily="34" charset="0"/>
                <a:cs typeface="Times New Roman" pitchFamily="18" charset="0"/>
              </a:rPr>
              <a:t>程设置</a:t>
            </a:r>
          </a:p>
          <a:p>
            <a:pPr eaLnBrk="1" hangingPunct="1">
              <a:lnSpc>
                <a:spcPct val="150000"/>
              </a:lnSpc>
              <a:buClr>
                <a:srgbClr val="0066CC"/>
              </a:buClr>
              <a:buSzPct val="45000"/>
              <a:defRPr/>
            </a:pPr>
            <a:r>
              <a:rPr lang="zh-CN" altLang="fr-FR" sz="1600" b="1" dirty="0">
                <a:solidFill>
                  <a:srgbClr val="444444"/>
                </a:solidFill>
                <a:latin typeface="Century Gothic" pitchFamily="34" charset="0"/>
                <a:cs typeface="Times New Roman" pitchFamily="18" charset="0"/>
              </a:rPr>
              <a:t>全英语授课、教学级别为位学士的</a:t>
            </a:r>
            <a:r>
              <a:rPr lang="fr-FR" altLang="zh-CN" sz="1600" b="1" dirty="0">
                <a:solidFill>
                  <a:srgbClr val="444444"/>
                </a:solidFill>
                <a:latin typeface="Century Gothic" pitchFamily="34" charset="0"/>
                <a:cs typeface="Times New Roman" pitchFamily="18" charset="0"/>
              </a:rPr>
              <a:t>SELF</a:t>
            </a:r>
            <a:r>
              <a:rPr lang="zh-CN" altLang="fr-FR" sz="1600" b="1" dirty="0">
                <a:solidFill>
                  <a:srgbClr val="444444"/>
                </a:solidFill>
                <a:latin typeface="Century Gothic" pitchFamily="34" charset="0"/>
                <a:cs typeface="Times New Roman" pitchFamily="18" charset="0"/>
              </a:rPr>
              <a:t>项目主要教育内容包括三大课程；</a:t>
            </a:r>
          </a:p>
          <a:p>
            <a:pPr eaLnBrk="1" hangingPunct="1">
              <a:lnSpc>
                <a:spcPct val="150000"/>
              </a:lnSpc>
              <a:buClr>
                <a:srgbClr val="0066CC"/>
              </a:buClr>
              <a:buSzPct val="45000"/>
              <a:defRPr/>
            </a:pPr>
            <a:r>
              <a:rPr lang="zh-CN" altLang="fr-FR" sz="1600" b="1" dirty="0">
                <a:solidFill>
                  <a:srgbClr val="444444"/>
                </a:solidFill>
                <a:latin typeface="Century Gothic" pitchFamily="34" charset="0"/>
                <a:cs typeface="Times New Roman" pitchFamily="18" charset="0"/>
              </a:rPr>
              <a:t>即商业课程、法律课程和人文学课程，主要科目请参阅</a:t>
            </a:r>
            <a:r>
              <a:rPr lang="fr-FR" altLang="zh-CN" sz="1600" b="1" dirty="0">
                <a:solidFill>
                  <a:srgbClr val="444444"/>
                </a:solidFill>
                <a:latin typeface="Century Gothic" pitchFamily="34" charset="0"/>
                <a:cs typeface="Times New Roman" pitchFamily="18" charset="0"/>
              </a:rPr>
              <a:t>SELF</a:t>
            </a:r>
            <a:r>
              <a:rPr lang="zh-CN" altLang="fr-FR" sz="1600" b="1" dirty="0">
                <a:solidFill>
                  <a:srgbClr val="444444"/>
                </a:solidFill>
                <a:latin typeface="Century Gothic" pitchFamily="34" charset="0"/>
                <a:cs typeface="Times New Roman" pitchFamily="18" charset="0"/>
              </a:rPr>
              <a:t>介绍</a:t>
            </a:r>
            <a:r>
              <a:rPr lang="zh-CN" altLang="fr-FR" sz="1600" b="1" dirty="0" smtClean="0">
                <a:solidFill>
                  <a:srgbClr val="444444"/>
                </a:solidFill>
                <a:latin typeface="Century Gothic" pitchFamily="34" charset="0"/>
                <a:cs typeface="Times New Roman" pitchFamily="18" charset="0"/>
              </a:rPr>
              <a:t>。</a:t>
            </a:r>
            <a:endParaRPr lang="fr-FR" altLang="zh-CN" sz="1600" b="1" dirty="0" smtClean="0">
              <a:solidFill>
                <a:srgbClr val="444444"/>
              </a:solidFill>
              <a:latin typeface="Century Gothic" pitchFamily="34" charset="0"/>
              <a:cs typeface="Times New Roman" pitchFamily="18" charset="0"/>
            </a:endParaRPr>
          </a:p>
          <a:p>
            <a:pPr eaLnBrk="1" hangingPunct="1">
              <a:lnSpc>
                <a:spcPct val="102000"/>
              </a:lnSpc>
              <a:buClr>
                <a:srgbClr val="0066CC"/>
              </a:buClr>
              <a:buSzPct val="45000"/>
              <a:defRPr/>
            </a:pPr>
            <a:r>
              <a:rPr lang="fr-FR" altLang="zh-CN" sz="1400" b="1" dirty="0">
                <a:solidFill>
                  <a:srgbClr val="444444"/>
                </a:solidFill>
                <a:latin typeface="Century Gothic" pitchFamily="34" charset="0"/>
                <a:cs typeface="Times New Roman" pitchFamily="18" charset="0"/>
                <a:hlinkClick r:id="rId3"/>
              </a:rPr>
              <a:t>http://www.univ-lyon3.fr/self-study-in-english-in-lyon-france--</a:t>
            </a:r>
            <a:r>
              <a:rPr lang="fr-FR" altLang="zh-CN" sz="1400" b="1" dirty="0" smtClean="0">
                <a:solidFill>
                  <a:srgbClr val="444444"/>
                </a:solidFill>
                <a:latin typeface="Century Gothic" pitchFamily="34" charset="0"/>
                <a:cs typeface="Times New Roman" pitchFamily="18" charset="0"/>
                <a:hlinkClick r:id="rId3"/>
              </a:rPr>
              <a:t>886481.kjsp?RH=INS-INTEven-part</a:t>
            </a:r>
            <a:endParaRPr lang="fr-FR" altLang="zh-CN" sz="1400" b="1" dirty="0" smtClean="0">
              <a:solidFill>
                <a:srgbClr val="444444"/>
              </a:solidFill>
              <a:latin typeface="Century Gothic" pitchFamily="34" charset="0"/>
              <a:cs typeface="Times New Roman" pitchFamily="18" charset="0"/>
            </a:endParaRPr>
          </a:p>
          <a:p>
            <a:pPr eaLnBrk="1" hangingPunct="1">
              <a:lnSpc>
                <a:spcPct val="102000"/>
              </a:lnSpc>
              <a:buClr>
                <a:srgbClr val="0066CC"/>
              </a:buClr>
              <a:buSzPct val="45000"/>
              <a:defRPr/>
            </a:pPr>
            <a:endParaRPr lang="zh-CN" altLang="fr-FR" sz="1400" b="1" dirty="0">
              <a:solidFill>
                <a:srgbClr val="444444"/>
              </a:solidFill>
              <a:latin typeface="Century Gothic" pitchFamily="34" charset="0"/>
              <a:cs typeface="Times New Roman" pitchFamily="18" charset="0"/>
            </a:endParaRPr>
          </a:p>
          <a:p>
            <a:pPr eaLnBrk="1" hangingPunct="1">
              <a:lnSpc>
                <a:spcPct val="102000"/>
              </a:lnSpc>
              <a:buClr>
                <a:srgbClr val="0066CC"/>
              </a:buClr>
              <a:buSzPct val="45000"/>
              <a:defRPr/>
            </a:pPr>
            <a:r>
              <a:rPr lang="zh-CN" altLang="fr-FR" sz="1600" b="1" dirty="0" smtClean="0">
                <a:latin typeface="Century Gothic" pitchFamily="34" charset="0"/>
                <a:cs typeface="Times New Roman" pitchFamily="18" charset="0"/>
              </a:rPr>
              <a:t>法</a:t>
            </a:r>
            <a:r>
              <a:rPr lang="zh-CN" altLang="fr-FR" sz="1600" b="1" dirty="0">
                <a:latin typeface="Century Gothic" pitchFamily="34" charset="0"/>
                <a:cs typeface="Times New Roman" pitchFamily="18" charset="0"/>
              </a:rPr>
              <a:t>语语言教育</a:t>
            </a:r>
          </a:p>
          <a:p>
            <a:pPr eaLnBrk="1" hangingPunct="1">
              <a:lnSpc>
                <a:spcPct val="150000"/>
              </a:lnSpc>
              <a:buClr>
                <a:srgbClr val="0066CC"/>
              </a:buClr>
              <a:buSzPct val="45000"/>
              <a:defRPr/>
            </a:pPr>
            <a:r>
              <a:rPr lang="zh-CN" altLang="fr-FR" sz="1600" b="1" dirty="0">
                <a:solidFill>
                  <a:srgbClr val="444444"/>
                </a:solidFill>
                <a:latin typeface="Century Gothic" pitchFamily="34" charset="0"/>
                <a:cs typeface="Times New Roman" pitchFamily="18" charset="0"/>
              </a:rPr>
              <a:t>在</a:t>
            </a:r>
            <a:r>
              <a:rPr lang="fr-FR" altLang="zh-CN" sz="1600" b="1" dirty="0">
                <a:solidFill>
                  <a:srgbClr val="444444"/>
                </a:solidFill>
                <a:latin typeface="Century Gothic" pitchFamily="34" charset="0"/>
                <a:cs typeface="Times New Roman" pitchFamily="18" charset="0"/>
              </a:rPr>
              <a:t>SELF</a:t>
            </a:r>
            <a:r>
              <a:rPr lang="zh-CN" altLang="fr-FR" sz="1600" b="1" dirty="0">
                <a:solidFill>
                  <a:srgbClr val="444444"/>
                </a:solidFill>
                <a:latin typeface="Century Gothic" pitchFamily="34" charset="0"/>
                <a:cs typeface="Times New Roman" pitchFamily="18" charset="0"/>
              </a:rPr>
              <a:t>课程正式上课之前，学校会组织</a:t>
            </a:r>
            <a:r>
              <a:rPr lang="fr-FR" altLang="zh-CN" sz="1600" b="1" dirty="0">
                <a:solidFill>
                  <a:srgbClr val="444444"/>
                </a:solidFill>
                <a:latin typeface="Century Gothic" pitchFamily="34" charset="0"/>
                <a:cs typeface="Times New Roman" pitchFamily="18" charset="0"/>
              </a:rPr>
              <a:t>2</a:t>
            </a:r>
            <a:r>
              <a:rPr lang="zh-CN" altLang="fr-FR" sz="1600" b="1" dirty="0">
                <a:solidFill>
                  <a:srgbClr val="444444"/>
                </a:solidFill>
                <a:latin typeface="Century Gothic" pitchFamily="34" charset="0"/>
                <a:cs typeface="Times New Roman" pitchFamily="18" charset="0"/>
              </a:rPr>
              <a:t>个星期的免费密集法语培训</a:t>
            </a:r>
            <a:r>
              <a:rPr lang="zh-CN" altLang="fr-FR" sz="1600" b="1" dirty="0" smtClean="0">
                <a:solidFill>
                  <a:srgbClr val="444444"/>
                </a:solidFill>
                <a:latin typeface="Century Gothic" pitchFamily="34" charset="0"/>
                <a:cs typeface="Times New Roman" pitchFamily="18" charset="0"/>
              </a:rPr>
              <a:t>课和</a:t>
            </a:r>
            <a:r>
              <a:rPr lang="zh-CN" altLang="fr-FR" sz="1600" b="1" dirty="0">
                <a:solidFill>
                  <a:srgbClr val="444444"/>
                </a:solidFill>
                <a:latin typeface="Century Gothic" pitchFamily="34" charset="0"/>
                <a:cs typeface="Times New Roman" pitchFamily="18" charset="0"/>
              </a:rPr>
              <a:t>法</a:t>
            </a:r>
            <a:r>
              <a:rPr lang="zh-CN" altLang="fr-FR" sz="1600" b="1" dirty="0" smtClean="0">
                <a:solidFill>
                  <a:srgbClr val="444444"/>
                </a:solidFill>
                <a:latin typeface="Century Gothic" pitchFamily="34" charset="0"/>
                <a:cs typeface="Times New Roman" pitchFamily="18" charset="0"/>
              </a:rPr>
              <a:t>国文化课，</a:t>
            </a:r>
            <a:r>
              <a:rPr lang="zh-CN" altLang="fr-FR" sz="1600" b="1" dirty="0">
                <a:solidFill>
                  <a:srgbClr val="444444"/>
                </a:solidFill>
                <a:latin typeface="Century Gothic" pitchFamily="34" charset="0"/>
                <a:cs typeface="Times New Roman" pitchFamily="18" charset="0"/>
              </a:rPr>
              <a:t>并且在正式上课后每周还有</a:t>
            </a:r>
            <a:r>
              <a:rPr lang="fr-FR" altLang="zh-CN" sz="1600" b="1" dirty="0">
                <a:solidFill>
                  <a:srgbClr val="444444"/>
                </a:solidFill>
                <a:latin typeface="Century Gothic" pitchFamily="34" charset="0"/>
                <a:cs typeface="Times New Roman" pitchFamily="18" charset="0"/>
              </a:rPr>
              <a:t>3</a:t>
            </a:r>
            <a:r>
              <a:rPr lang="zh-CN" altLang="fr-FR" sz="1600" b="1" dirty="0">
                <a:solidFill>
                  <a:srgbClr val="444444"/>
                </a:solidFill>
                <a:latin typeface="Century Gothic" pitchFamily="34" charset="0"/>
                <a:cs typeface="Times New Roman" pitchFamily="18" charset="0"/>
              </a:rPr>
              <a:t>小时的免费法语课。</a:t>
            </a:r>
          </a:p>
          <a:p>
            <a:pPr eaLnBrk="1" hangingPunct="1">
              <a:lnSpc>
                <a:spcPct val="150000"/>
              </a:lnSpc>
              <a:buClr>
                <a:srgbClr val="0066CC"/>
              </a:buClr>
              <a:buSzPct val="45000"/>
              <a:defRPr/>
            </a:pPr>
            <a:r>
              <a:rPr lang="zh-CN" altLang="fr-FR" sz="1600" b="1" dirty="0">
                <a:solidFill>
                  <a:srgbClr val="444444"/>
                </a:solidFill>
                <a:latin typeface="Century Gothic" pitchFamily="34" charset="0"/>
                <a:cs typeface="Times New Roman" pitchFamily="18" charset="0"/>
              </a:rPr>
              <a:t>这</a:t>
            </a:r>
            <a:r>
              <a:rPr lang="fr-FR" altLang="zh-CN" sz="1600" b="1" dirty="0">
                <a:solidFill>
                  <a:srgbClr val="444444"/>
                </a:solidFill>
                <a:latin typeface="Century Gothic" pitchFamily="34" charset="0"/>
                <a:cs typeface="Times New Roman" pitchFamily="18" charset="0"/>
              </a:rPr>
              <a:t>3</a:t>
            </a:r>
            <a:r>
              <a:rPr lang="zh-CN" altLang="fr-FR" sz="1600" b="1" dirty="0">
                <a:solidFill>
                  <a:srgbClr val="444444"/>
                </a:solidFill>
                <a:latin typeface="Century Gothic" pitchFamily="34" charset="0"/>
                <a:cs typeface="Times New Roman" pitchFamily="18" charset="0"/>
              </a:rPr>
              <a:t>小时的法语课是必修的，是按照学生自身的法语水平考试后再进行分班上课</a:t>
            </a:r>
            <a:r>
              <a:rPr lang="zh-CN" altLang="fr-FR" sz="1600" b="1" dirty="0" smtClean="0">
                <a:solidFill>
                  <a:srgbClr val="444444"/>
                </a:solidFill>
                <a:latin typeface="Century Gothic" pitchFamily="34" charset="0"/>
                <a:cs typeface="Times New Roman" pitchFamily="18" charset="0"/>
              </a:rPr>
              <a:t>。</a:t>
            </a:r>
            <a:endParaRPr lang="en-GB" altLang="fr-FR" sz="1400" b="1" dirty="0">
              <a:solidFill>
                <a:srgbClr val="444444"/>
              </a:solidFill>
              <a:latin typeface="Century Gothic" pitchFamily="34" charset="0"/>
              <a:cs typeface="Times New Roman" pitchFamily="18" charset="0"/>
            </a:endParaRPr>
          </a:p>
          <a:p>
            <a:pPr eaLnBrk="1" hangingPunct="1">
              <a:lnSpc>
                <a:spcPct val="102000"/>
              </a:lnSpc>
              <a:buClr>
                <a:srgbClr val="0066CC"/>
              </a:buClr>
              <a:buSzPct val="45000"/>
              <a:defRPr/>
            </a:pPr>
            <a:endParaRPr lang="en-GB" altLang="fr-FR" sz="300" b="1" dirty="0" smtClean="0">
              <a:solidFill>
                <a:srgbClr val="444444"/>
              </a:solidFill>
              <a:latin typeface="Century Gothic" pitchFamily="34" charset="0"/>
              <a:cs typeface="Times New Roman" pitchFamily="18" charset="0"/>
            </a:endParaRPr>
          </a:p>
        </p:txBody>
      </p:sp>
      <p:sp>
        <p:nvSpPr>
          <p:cNvPr id="8" name="ZoneTexte 7"/>
          <p:cNvSpPr txBox="1"/>
          <p:nvPr/>
        </p:nvSpPr>
        <p:spPr>
          <a:xfrm>
            <a:off x="1025850" y="1188041"/>
            <a:ext cx="7650606" cy="584775"/>
          </a:xfrm>
          <a:prstGeom prst="rect">
            <a:avLst/>
          </a:prstGeom>
          <a:noFill/>
        </p:spPr>
        <p:txBody>
          <a:bodyPr wrap="square" rtlCol="0">
            <a:spAutoFit/>
          </a:bodyPr>
          <a:lstStyle/>
          <a:p>
            <a:r>
              <a:rPr lang="zh-CN" altLang="fr-FR" sz="3200" b="1" cap="all" dirty="0" smtClean="0">
                <a:solidFill>
                  <a:srgbClr val="009897"/>
                </a:solidFill>
                <a:latin typeface="Century Gothic" pitchFamily="34" charset="0"/>
              </a:rPr>
              <a:t>里昂</a:t>
            </a:r>
            <a:r>
              <a:rPr lang="fr-FR" altLang="zh-CN" sz="3200" b="1" cap="all" dirty="0" smtClean="0">
                <a:solidFill>
                  <a:srgbClr val="009897"/>
                </a:solidFill>
                <a:latin typeface="Century Gothic" pitchFamily="34" charset="0"/>
              </a:rPr>
              <a:t>3</a:t>
            </a:r>
            <a:r>
              <a:rPr lang="zh-CN" altLang="fr-FR" sz="3200" b="1" cap="all" dirty="0" smtClean="0">
                <a:solidFill>
                  <a:srgbClr val="009897"/>
                </a:solidFill>
                <a:latin typeface="Century Gothic" pitchFamily="34" charset="0"/>
              </a:rPr>
              <a:t>大交流学习项目</a:t>
            </a:r>
            <a:r>
              <a:rPr lang="fr-FR" altLang="zh-CN" sz="3200" b="1" cap="all" dirty="0" smtClean="0">
                <a:solidFill>
                  <a:srgbClr val="009897"/>
                </a:solidFill>
                <a:latin typeface="Century Gothic" pitchFamily="34" charset="0"/>
              </a:rPr>
              <a:t>: SELF</a:t>
            </a:r>
            <a:r>
              <a:rPr lang="zh-CN" altLang="fr-FR" sz="3200" b="1" cap="all" dirty="0">
                <a:solidFill>
                  <a:srgbClr val="009897"/>
                </a:solidFill>
                <a:latin typeface="Century Gothic" pitchFamily="34" charset="0"/>
              </a:rPr>
              <a:t>项</a:t>
            </a:r>
            <a:r>
              <a:rPr lang="zh-CN" altLang="fr-FR" sz="3200" b="1" cap="all" dirty="0" smtClean="0">
                <a:solidFill>
                  <a:srgbClr val="009897"/>
                </a:solidFill>
                <a:latin typeface="Century Gothic" pitchFamily="34" charset="0"/>
              </a:rPr>
              <a:t>目</a:t>
            </a:r>
            <a:endParaRPr lang="zh-CN" altLang="fr-FR" sz="3200" b="1" cap="all" dirty="0">
              <a:solidFill>
                <a:srgbClr val="009897"/>
              </a:solidFill>
              <a:latin typeface="Century Gothic" pitchFamily="34" charset="0"/>
            </a:endParaRPr>
          </a:p>
        </p:txBody>
      </p:sp>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spTree>
    <p:extLst>
      <p:ext uri="{BB962C8B-B14F-4D97-AF65-F5344CB8AC3E}">
        <p14:creationId xmlns:p14="http://schemas.microsoft.com/office/powerpoint/2010/main" val="469440038"/>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6641</TotalTime>
  <Words>4050</Words>
  <Application>Microsoft Office PowerPoint</Application>
  <PresentationFormat>Affichage à l'écran (4:3)</PresentationFormat>
  <Paragraphs>278</Paragraphs>
  <Slides>25</Slides>
  <Notes>0</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25</vt:i4>
      </vt:variant>
    </vt:vector>
  </HeadingPairs>
  <TitlesOfParts>
    <vt:vector size="32" baseType="lpstr">
      <vt:lpstr>26</vt:lpstr>
      <vt:lpstr>宋体</vt:lpstr>
      <vt:lpstr>Arial</vt:lpstr>
      <vt:lpstr>Calibri</vt:lpstr>
      <vt:lpstr>Century Gothic</vt:lpstr>
      <vt:lpstr>Times New Roman</vt: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Universite Jean Moulin Lyon3</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Nancy BLONDIN</dc:creator>
  <cp:lastModifiedBy>YANG Xiao</cp:lastModifiedBy>
  <cp:revision>267</cp:revision>
  <cp:lastPrinted>2016-09-12T09:14:50Z</cp:lastPrinted>
  <dcterms:created xsi:type="dcterms:W3CDTF">2010-06-03T15:23:42Z</dcterms:created>
  <dcterms:modified xsi:type="dcterms:W3CDTF">2017-09-07T07:33:24Z</dcterms:modified>
</cp:coreProperties>
</file>