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10" r:id="rId2"/>
    <p:sldId id="339" r:id="rId3"/>
    <p:sldId id="328" r:id="rId4"/>
    <p:sldId id="257" r:id="rId5"/>
    <p:sldId id="316" r:id="rId6"/>
    <p:sldId id="317" r:id="rId7"/>
    <p:sldId id="315" r:id="rId8"/>
    <p:sldId id="327" r:id="rId9"/>
    <p:sldId id="318" r:id="rId10"/>
    <p:sldId id="319" r:id="rId11"/>
    <p:sldId id="258" r:id="rId12"/>
    <p:sldId id="259" r:id="rId13"/>
    <p:sldId id="264" r:id="rId14"/>
    <p:sldId id="262" r:id="rId15"/>
    <p:sldId id="320" r:id="rId16"/>
    <p:sldId id="321" r:id="rId17"/>
    <p:sldId id="336" r:id="rId18"/>
    <p:sldId id="265" r:id="rId19"/>
    <p:sldId id="322" r:id="rId20"/>
    <p:sldId id="278" r:id="rId21"/>
    <p:sldId id="323" r:id="rId22"/>
    <p:sldId id="324" r:id="rId23"/>
    <p:sldId id="338" r:id="rId24"/>
    <p:sldId id="325" r:id="rId25"/>
    <p:sldId id="326" r:id="rId26"/>
    <p:sldId id="331" r:id="rId27"/>
    <p:sldId id="330" r:id="rId28"/>
    <p:sldId id="329" r:id="rId29"/>
    <p:sldId id="279" r:id="rId30"/>
    <p:sldId id="314" r:id="rId31"/>
    <p:sldId id="332" r:id="rId32"/>
    <p:sldId id="335" r:id="rId33"/>
    <p:sldId id="337" r:id="rId34"/>
  </p:sldIdLst>
  <p:sldSz cx="9144000" cy="6858000" type="screen4x3"/>
  <p:notesSz cx="6797675" cy="987425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T Denis" initials="" lastIdx="8" clrIdx="0"/>
  <p:cmAuthor id="1" name="PES Martine" initials="PM" lastIdx="1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6498"/>
    <a:srgbClr val="009897"/>
    <a:srgbClr val="62BB38"/>
    <a:srgbClr val="0A658B"/>
    <a:srgbClr val="F19120"/>
    <a:srgbClr val="252320"/>
    <a:srgbClr val="9D0B7B"/>
    <a:srgbClr val="AE131F"/>
    <a:srgbClr val="1DBBEA"/>
    <a:srgbClr val="92C4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83" autoAdjust="0"/>
  </p:normalViewPr>
  <p:slideViewPr>
    <p:cSldViewPr>
      <p:cViewPr varScale="1">
        <p:scale>
          <a:sx n="106" d="100"/>
          <a:sy n="106" d="100"/>
        </p:scale>
        <p:origin x="115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s-ES"/>
          </a:p>
        </p:txBody>
      </p:sp>
      <p:sp>
        <p:nvSpPr>
          <p:cNvPr id="3" name="Espace réservé de la date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AE35A997-5B0D-471D-A499-68542BE5272D}" type="datetimeFigureOut">
              <a:rPr lang="es-ES" smtClean="0"/>
              <a:pPr/>
              <a:t>07/09/2017</a:t>
            </a:fld>
            <a:endParaRPr lang="es-ES"/>
          </a:p>
        </p:txBody>
      </p:sp>
      <p:sp>
        <p:nvSpPr>
          <p:cNvPr id="4" name="Espace réservé de l'image des diapositives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s-ES"/>
          </a:p>
        </p:txBody>
      </p:sp>
      <p:sp>
        <p:nvSpPr>
          <p:cNvPr id="5" name="Espace réservé des commentaires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s-ES"/>
          </a:p>
        </p:txBody>
      </p:sp>
      <p:sp>
        <p:nvSpPr>
          <p:cNvPr id="6" name="Espace réservé du pied de page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es-ES"/>
          </a:p>
        </p:txBody>
      </p:sp>
      <p:sp>
        <p:nvSpPr>
          <p:cNvPr id="7" name="Espace réservé du numéro de diapositive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198B49C8-8A80-4C07-920B-DB4A74A95936}" type="slidenum">
              <a:rPr lang="es-ES" smtClean="0"/>
              <a:pPr/>
              <a:t>‹N°›</a:t>
            </a:fld>
            <a:endParaRPr lang="es-ES"/>
          </a:p>
        </p:txBody>
      </p:sp>
    </p:spTree>
    <p:extLst>
      <p:ext uri="{BB962C8B-B14F-4D97-AF65-F5344CB8AC3E}">
        <p14:creationId xmlns:p14="http://schemas.microsoft.com/office/powerpoint/2010/main" val="1534221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ACA64611-E188-4932-910B-4FF8CB6BE205}"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B21CC471-CD9D-41A7-9808-8253566333F2}" type="slidenum">
              <a:rPr lang="fr-FR"/>
              <a:pPr>
                <a:defRPr/>
              </a:pPr>
              <a:t>‹N°›</a:t>
            </a:fld>
            <a:endParaRPr lang="fr-FR"/>
          </a:p>
        </p:txBody>
      </p:sp>
    </p:spTree>
    <p:extLst>
      <p:ext uri="{BB962C8B-B14F-4D97-AF65-F5344CB8AC3E}">
        <p14:creationId xmlns:p14="http://schemas.microsoft.com/office/powerpoint/2010/main" val="2606282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909DDCA2-CAEA-434A-B628-BBD97CDD9CBD}"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0089D4B0-DA3D-4EEB-ABF0-E501497B1AB3}" type="slidenum">
              <a:rPr lang="fr-FR"/>
              <a:pPr>
                <a:defRPr/>
              </a:pPr>
              <a:t>‹N°›</a:t>
            </a:fld>
            <a:endParaRPr lang="fr-FR"/>
          </a:p>
        </p:txBody>
      </p:sp>
    </p:spTree>
    <p:extLst>
      <p:ext uri="{BB962C8B-B14F-4D97-AF65-F5344CB8AC3E}">
        <p14:creationId xmlns:p14="http://schemas.microsoft.com/office/powerpoint/2010/main" val="4044984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3CBB9683-0F5A-4163-B2E3-41B2E9133AA3}"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BA1A84B-ED97-4E94-B4E1-1096F4E0D709}" type="slidenum">
              <a:rPr lang="fr-FR"/>
              <a:pPr>
                <a:defRPr/>
              </a:pPr>
              <a:t>‹N°›</a:t>
            </a:fld>
            <a:endParaRPr lang="fr-FR"/>
          </a:p>
        </p:txBody>
      </p:sp>
    </p:spTree>
    <p:extLst>
      <p:ext uri="{BB962C8B-B14F-4D97-AF65-F5344CB8AC3E}">
        <p14:creationId xmlns:p14="http://schemas.microsoft.com/office/powerpoint/2010/main" val="156597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D3E77909-AB56-4E2E-A35D-4D75FDD564E0}"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6362702-71FD-478C-8ABB-00E2043F094D}" type="slidenum">
              <a:rPr lang="fr-FR"/>
              <a:pPr>
                <a:defRPr/>
              </a:pPr>
              <a:t>‹N°›</a:t>
            </a:fld>
            <a:endParaRPr lang="fr-FR"/>
          </a:p>
        </p:txBody>
      </p:sp>
    </p:spTree>
    <p:extLst>
      <p:ext uri="{BB962C8B-B14F-4D97-AF65-F5344CB8AC3E}">
        <p14:creationId xmlns:p14="http://schemas.microsoft.com/office/powerpoint/2010/main" val="284659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D9BBAB2F-D790-4E6F-88A9-DA5C76C57C29}" type="datetimeFigureOut">
              <a:rPr lang="fr-FR"/>
              <a:pPr>
                <a:defRPr/>
              </a:pPr>
              <a:t>07/09/2017</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CA8419B-D1D5-4EA7-85C7-8C4B73857266}" type="slidenum">
              <a:rPr lang="fr-FR"/>
              <a:pPr>
                <a:defRPr/>
              </a:pPr>
              <a:t>‹N°›</a:t>
            </a:fld>
            <a:endParaRPr lang="fr-FR"/>
          </a:p>
        </p:txBody>
      </p:sp>
    </p:spTree>
    <p:extLst>
      <p:ext uri="{BB962C8B-B14F-4D97-AF65-F5344CB8AC3E}">
        <p14:creationId xmlns:p14="http://schemas.microsoft.com/office/powerpoint/2010/main" val="1704333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E6CE0E81-A132-422B-8383-AC0E42359289}" type="datetimeFigureOut">
              <a:rPr lang="fr-FR"/>
              <a:pPr>
                <a:defRPr/>
              </a:pPr>
              <a:t>07/09/2017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3C54E2E1-A6B6-4F26-B06A-13DE15CFE18A}" type="slidenum">
              <a:rPr lang="fr-FR"/>
              <a:pPr>
                <a:defRPr/>
              </a:pPr>
              <a:t>‹N°›</a:t>
            </a:fld>
            <a:endParaRPr lang="fr-FR"/>
          </a:p>
        </p:txBody>
      </p:sp>
    </p:spTree>
    <p:extLst>
      <p:ext uri="{BB962C8B-B14F-4D97-AF65-F5344CB8AC3E}">
        <p14:creationId xmlns:p14="http://schemas.microsoft.com/office/powerpoint/2010/main" val="537683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DE926BCC-4108-4BE4-9D39-3DFA14528907}" type="datetimeFigureOut">
              <a:rPr lang="fr-FR"/>
              <a:pPr>
                <a:defRPr/>
              </a:pPr>
              <a:t>07/09/2017</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446DEB09-07B6-4256-B353-8645FE8826AD}" type="slidenum">
              <a:rPr lang="fr-FR"/>
              <a:pPr>
                <a:defRPr/>
              </a:pPr>
              <a:t>‹N°›</a:t>
            </a:fld>
            <a:endParaRPr lang="fr-FR"/>
          </a:p>
        </p:txBody>
      </p:sp>
    </p:spTree>
    <p:extLst>
      <p:ext uri="{BB962C8B-B14F-4D97-AF65-F5344CB8AC3E}">
        <p14:creationId xmlns:p14="http://schemas.microsoft.com/office/powerpoint/2010/main" val="3378323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90083B2B-7441-41E7-8825-B260D7103881}" type="datetimeFigureOut">
              <a:rPr lang="fr-FR"/>
              <a:pPr>
                <a:defRPr/>
              </a:pPr>
              <a:t>07/09/2017</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F344293A-D3EC-40C4-86BF-28980BB689AF}" type="slidenum">
              <a:rPr lang="fr-FR"/>
              <a:pPr>
                <a:defRPr/>
              </a:pPr>
              <a:t>‹N°›</a:t>
            </a:fld>
            <a:endParaRPr lang="fr-FR"/>
          </a:p>
        </p:txBody>
      </p:sp>
    </p:spTree>
    <p:extLst>
      <p:ext uri="{BB962C8B-B14F-4D97-AF65-F5344CB8AC3E}">
        <p14:creationId xmlns:p14="http://schemas.microsoft.com/office/powerpoint/2010/main" val="2728631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5C1D1873-C42E-4FA9-96A2-D2FF70FFA4E7}" type="datetimeFigureOut">
              <a:rPr lang="fr-FR"/>
              <a:pPr>
                <a:defRPr/>
              </a:pPr>
              <a:t>07/09/2017</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A0B569B1-C8FD-446A-965C-195903FCD589}" type="slidenum">
              <a:rPr lang="fr-FR"/>
              <a:pPr>
                <a:defRPr/>
              </a:pPr>
              <a:t>‹N°›</a:t>
            </a:fld>
            <a:endParaRPr lang="fr-FR"/>
          </a:p>
        </p:txBody>
      </p:sp>
    </p:spTree>
    <p:extLst>
      <p:ext uri="{BB962C8B-B14F-4D97-AF65-F5344CB8AC3E}">
        <p14:creationId xmlns:p14="http://schemas.microsoft.com/office/powerpoint/2010/main" val="1864649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683EF7E-EC6A-4222-A2D7-6E344B7272B5}" type="datetimeFigureOut">
              <a:rPr lang="fr-FR"/>
              <a:pPr>
                <a:defRPr/>
              </a:pPr>
              <a:t>07/09/2017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3EBAEDD-7F61-47AD-AFA0-685A03823998}" type="slidenum">
              <a:rPr lang="fr-FR"/>
              <a:pPr>
                <a:defRPr/>
              </a:pPr>
              <a:t>‹N°›</a:t>
            </a:fld>
            <a:endParaRPr lang="fr-FR"/>
          </a:p>
        </p:txBody>
      </p:sp>
    </p:spTree>
    <p:extLst>
      <p:ext uri="{BB962C8B-B14F-4D97-AF65-F5344CB8AC3E}">
        <p14:creationId xmlns:p14="http://schemas.microsoft.com/office/powerpoint/2010/main" val="3875077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3BB469DD-FC4F-4AC2-B804-D93011214305}" type="datetimeFigureOut">
              <a:rPr lang="fr-FR"/>
              <a:pPr>
                <a:defRPr/>
              </a:pPr>
              <a:t>07/09/2017</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AB918D7-FCA1-400B-8588-80133EE2BAB1}" type="slidenum">
              <a:rPr lang="fr-FR"/>
              <a:pPr>
                <a:defRPr/>
              </a:pPr>
              <a:t>‹N°›</a:t>
            </a:fld>
            <a:endParaRPr lang="fr-FR"/>
          </a:p>
        </p:txBody>
      </p:sp>
    </p:spTree>
    <p:extLst>
      <p:ext uri="{BB962C8B-B14F-4D97-AF65-F5344CB8AC3E}">
        <p14:creationId xmlns:p14="http://schemas.microsoft.com/office/powerpoint/2010/main" val="3037074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2051"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EE376E3-1398-47AF-B5E0-BC311E8D82D4}" type="datetimeFigureOut">
              <a:rPr lang="fr-FR"/>
              <a:pPr>
                <a:defRPr/>
              </a:pPr>
              <a:t>07/09/2017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E3C03DE-8CD6-4E7F-86D4-7481DC92F826}"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smic-horaire.com/"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caf.fr/allocataires/actualites/2017/aide-au-logement-etudiant" TargetMode="Externa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hyperlink" Target="http://www.velov.grandlyon.co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hyperlink" Target="https://www.pre-plainte-en-ligne.gouv.fr/"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caf.fr/" TargetMode="Externa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www.tcl.fr/index.as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6317" y="1466638"/>
            <a:ext cx="6467704" cy="397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5480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74181" y="2027940"/>
            <a:ext cx="8280920" cy="354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800" b="1" dirty="0" smtClean="0">
              <a:solidFill>
                <a:srgbClr val="444444"/>
              </a:solidFill>
              <a:latin typeface="Century Gothic" pitchFamily="34" charset="0"/>
            </a:endParaRPr>
          </a:p>
          <a:p>
            <a:pPr marL="457200" lvl="1" indent="0" eaLnBrk="1" hangingPunct="1">
              <a:lnSpc>
                <a:spcPct val="150000"/>
              </a:lnSpc>
              <a:buClr>
                <a:schemeClr val="tx1"/>
              </a:buClr>
              <a:buSzPct val="100000"/>
              <a:defRPr/>
            </a:pPr>
            <a:r>
              <a:rPr lang="zh-CN" altLang="fr-FR" sz="2400" b="1" dirty="0" smtClean="0">
                <a:solidFill>
                  <a:srgbClr val="FF0000"/>
                </a:solidFill>
                <a:latin typeface="Century Gothic" pitchFamily="34" charset="0"/>
              </a:rPr>
              <a:t>有</a:t>
            </a:r>
            <a:r>
              <a:rPr lang="zh-CN" altLang="fr-FR" sz="2400" b="1" dirty="0">
                <a:solidFill>
                  <a:srgbClr val="FF0000"/>
                </a:solidFill>
                <a:latin typeface="Century Gothic" pitchFamily="34" charset="0"/>
              </a:rPr>
              <a:t>关日常支出费用的问题，以上提供的数据是最基本在法国生活所需的费用。</a:t>
            </a:r>
          </a:p>
          <a:p>
            <a:pPr marL="457200" lvl="1" indent="0" eaLnBrk="1" hangingPunct="1">
              <a:lnSpc>
                <a:spcPct val="150000"/>
              </a:lnSpc>
              <a:buClr>
                <a:schemeClr val="tx1"/>
              </a:buClr>
              <a:buSzPct val="100000"/>
              <a:defRPr/>
            </a:pPr>
            <a:endParaRPr lang="fr-FR" altLang="zh-CN" sz="2400" b="1" dirty="0" smtClean="0">
              <a:solidFill>
                <a:srgbClr val="FF0000"/>
              </a:solidFill>
              <a:latin typeface="Century Gothic" pitchFamily="34" charset="0"/>
            </a:endParaRPr>
          </a:p>
          <a:p>
            <a:pPr marL="457200" lvl="1" indent="0" eaLnBrk="1" hangingPunct="1">
              <a:lnSpc>
                <a:spcPct val="150000"/>
              </a:lnSpc>
              <a:buClr>
                <a:schemeClr val="tx1"/>
              </a:buClr>
              <a:buSzPct val="100000"/>
              <a:defRPr/>
            </a:pPr>
            <a:r>
              <a:rPr lang="zh-CN" altLang="fr-FR" sz="2400" b="1" dirty="0" smtClean="0">
                <a:solidFill>
                  <a:srgbClr val="FF0000"/>
                </a:solidFill>
                <a:latin typeface="Century Gothic" pitchFamily="34" charset="0"/>
              </a:rPr>
              <a:t>在</a:t>
            </a:r>
            <a:r>
              <a:rPr lang="zh-CN" altLang="fr-FR" sz="2400" b="1" dirty="0">
                <a:solidFill>
                  <a:srgbClr val="FF0000"/>
                </a:solidFill>
                <a:latin typeface="Century Gothic" pitchFamily="34" charset="0"/>
              </a:rPr>
              <a:t>一般情况下，一年</a:t>
            </a:r>
            <a:r>
              <a:rPr lang="fr-FR" altLang="zh-CN" sz="2400" b="1" dirty="0">
                <a:solidFill>
                  <a:srgbClr val="FF0000"/>
                </a:solidFill>
                <a:latin typeface="Century Gothic" pitchFamily="34" charset="0"/>
              </a:rPr>
              <a:t>12</a:t>
            </a:r>
            <a:r>
              <a:rPr lang="zh-CN" altLang="fr-FR" sz="2400" b="1" dirty="0">
                <a:solidFill>
                  <a:srgbClr val="FF0000"/>
                </a:solidFill>
                <a:latin typeface="Century Gothic" pitchFamily="34" charset="0"/>
              </a:rPr>
              <a:t>个月的生活费</a:t>
            </a:r>
            <a:r>
              <a:rPr lang="zh-CN" altLang="fr-FR" sz="2400" b="1" dirty="0" smtClean="0">
                <a:solidFill>
                  <a:srgbClr val="FF0000"/>
                </a:solidFill>
                <a:latin typeface="Century Gothic" pitchFamily="34" charset="0"/>
              </a:rPr>
              <a:t>用可以分成</a:t>
            </a:r>
            <a:r>
              <a:rPr lang="fr-FR" altLang="zh-CN" sz="2400" b="1" dirty="0" smtClean="0">
                <a:solidFill>
                  <a:srgbClr val="FF0000"/>
                </a:solidFill>
                <a:latin typeface="Century Gothic" pitchFamily="34" charset="0"/>
              </a:rPr>
              <a:t>3</a:t>
            </a:r>
            <a:r>
              <a:rPr lang="zh-CN" altLang="fr-FR" sz="2400" b="1" dirty="0" smtClean="0">
                <a:solidFill>
                  <a:srgbClr val="FF0000"/>
                </a:solidFill>
                <a:latin typeface="Century Gothic" pitchFamily="34" charset="0"/>
              </a:rPr>
              <a:t>个档次在</a:t>
            </a:r>
            <a:r>
              <a:rPr lang="fr-FR" altLang="zh-CN" sz="2400" b="1" dirty="0" smtClean="0">
                <a:solidFill>
                  <a:srgbClr val="FF0000"/>
                </a:solidFill>
                <a:latin typeface="Century Gothic" pitchFamily="34" charset="0"/>
              </a:rPr>
              <a:t>6000, 8000</a:t>
            </a:r>
            <a:r>
              <a:rPr lang="fr-FR" altLang="zh-CN" sz="2400" b="1" dirty="0">
                <a:solidFill>
                  <a:srgbClr val="FF0000"/>
                </a:solidFill>
                <a:latin typeface="Century Gothic" pitchFamily="34" charset="0"/>
              </a:rPr>
              <a:t>,</a:t>
            </a:r>
            <a:r>
              <a:rPr lang="fr-FR" altLang="zh-CN" sz="2400" b="1" dirty="0" smtClean="0">
                <a:solidFill>
                  <a:srgbClr val="FF0000"/>
                </a:solidFill>
                <a:latin typeface="Century Gothic" pitchFamily="34" charset="0"/>
              </a:rPr>
              <a:t>10000</a:t>
            </a:r>
            <a:r>
              <a:rPr lang="zh-CN" altLang="fr-FR" sz="2400" b="1" dirty="0">
                <a:solidFill>
                  <a:srgbClr val="FF0000"/>
                </a:solidFill>
                <a:latin typeface="Century Gothic" pitchFamily="34" charset="0"/>
              </a:rPr>
              <a:t>欧</a:t>
            </a:r>
            <a:r>
              <a:rPr lang="zh-CN" altLang="fr-FR" sz="2400" b="1" dirty="0" smtClean="0">
                <a:solidFill>
                  <a:srgbClr val="FF0000"/>
                </a:solidFill>
                <a:latin typeface="Century Gothic" pitchFamily="34" charset="0"/>
              </a:rPr>
              <a:t>元不等</a:t>
            </a:r>
            <a:r>
              <a:rPr lang="fr-FR" altLang="zh-CN" sz="2400" b="1" dirty="0" smtClean="0">
                <a:solidFill>
                  <a:srgbClr val="FF0000"/>
                </a:solidFill>
                <a:latin typeface="Century Gothic" pitchFamily="34" charset="0"/>
              </a:rPr>
              <a:t>. </a:t>
            </a:r>
            <a:r>
              <a:rPr lang="zh-CN" altLang="fr-FR" sz="2400" b="1" u="sng" dirty="0" smtClean="0">
                <a:solidFill>
                  <a:srgbClr val="FF0000"/>
                </a:solidFill>
                <a:latin typeface="Century Gothic" pitchFamily="34" charset="0"/>
              </a:rPr>
              <a:t>如果年</a:t>
            </a:r>
            <a:r>
              <a:rPr lang="zh-CN" altLang="fr-FR" sz="2400" b="1" u="sng" dirty="0">
                <a:solidFill>
                  <a:srgbClr val="FF0000"/>
                </a:solidFill>
                <a:latin typeface="Century Gothic" pitchFamily="34" charset="0"/>
              </a:rPr>
              <a:t>消费低于</a:t>
            </a:r>
            <a:r>
              <a:rPr lang="fr-FR" altLang="zh-CN" sz="2400" b="1" u="sng" dirty="0" smtClean="0">
                <a:solidFill>
                  <a:srgbClr val="FF0000"/>
                </a:solidFill>
                <a:latin typeface="Century Gothic" pitchFamily="34" charset="0"/>
              </a:rPr>
              <a:t>6000</a:t>
            </a:r>
            <a:r>
              <a:rPr lang="zh-CN" altLang="fr-FR" sz="2400" b="1" u="sng" dirty="0">
                <a:solidFill>
                  <a:srgbClr val="FF0000"/>
                </a:solidFill>
                <a:latin typeface="Century Gothic" pitchFamily="34" charset="0"/>
              </a:rPr>
              <a:t>欧</a:t>
            </a:r>
            <a:r>
              <a:rPr lang="zh-CN" altLang="fr-FR" sz="2400" b="1" u="sng" dirty="0" smtClean="0">
                <a:solidFill>
                  <a:srgbClr val="FF0000"/>
                </a:solidFill>
                <a:latin typeface="Century Gothic" pitchFamily="34" charset="0"/>
              </a:rPr>
              <a:t>元</a:t>
            </a:r>
            <a:r>
              <a:rPr lang="fr-FR" altLang="zh-CN" sz="2400" b="1" u="sng" dirty="0" smtClean="0">
                <a:solidFill>
                  <a:srgbClr val="FF0000"/>
                </a:solidFill>
                <a:latin typeface="Century Gothic" pitchFamily="34" charset="0"/>
              </a:rPr>
              <a:t>, </a:t>
            </a:r>
            <a:r>
              <a:rPr lang="zh-CN" altLang="fr-FR" sz="2400" b="1" u="sng" dirty="0" smtClean="0">
                <a:solidFill>
                  <a:srgbClr val="FF0000"/>
                </a:solidFill>
                <a:latin typeface="Century Gothic" pitchFamily="34" charset="0"/>
              </a:rPr>
              <a:t>生活质量就会没有保障</a:t>
            </a:r>
            <a:r>
              <a:rPr lang="fr-FR" altLang="zh-CN" sz="2400" b="1" u="sng" dirty="0" smtClean="0">
                <a:solidFill>
                  <a:srgbClr val="FF0000"/>
                </a:solidFill>
                <a:latin typeface="Century Gothic" pitchFamily="34" charset="0"/>
              </a:rPr>
              <a:t>.</a:t>
            </a:r>
            <a:endParaRPr lang="zh-CN" altLang="fr-FR" sz="2400" b="1" u="sng" dirty="0">
              <a:solidFill>
                <a:srgbClr val="FF0000"/>
              </a:solidFill>
              <a:latin typeface="Century Gothic" pitchFamily="34" charset="0"/>
            </a:endParaRPr>
          </a:p>
        </p:txBody>
      </p:sp>
      <p:sp>
        <p:nvSpPr>
          <p:cNvPr id="8" name="ZoneTexte 7"/>
          <p:cNvSpPr txBox="1"/>
          <p:nvPr/>
        </p:nvSpPr>
        <p:spPr>
          <a:xfrm>
            <a:off x="1403648" y="1145517"/>
            <a:ext cx="6714501"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到</a:t>
            </a:r>
            <a:r>
              <a:rPr lang="zh-CN" altLang="fr-FR" sz="3500" b="1" dirty="0">
                <a:solidFill>
                  <a:srgbClr val="009897"/>
                </a:solidFill>
                <a:latin typeface="Century Gothic" pitchFamily="34" charset="0"/>
              </a:rPr>
              <a:t>达法国里昂后要注意的问题 </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8741312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683568" y="1755616"/>
            <a:ext cx="8208912" cy="431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1</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 在长期学生</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VISA</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上写有</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FRACE (sauf CTOM)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的字样。意思是，此签证只允许进入法国</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不能去法国海外领土</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a:t>
            </a:r>
            <a:endPar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2</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 在长期学生</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VISA</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上写有 “</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MULT”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和 “</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XXX”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的字样。意思是，在签证有效期</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3</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个月内，可以无限制往返本国和法国</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a:t>
            </a:r>
            <a:endPar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3</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 只有长期学生</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VISA</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，而没有法国移民办公室确认的情况下不能出法国边境</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a:t>
            </a:r>
            <a:endPar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50000"/>
              </a:lnSpc>
              <a:buClr>
                <a:srgbClr val="0066CC"/>
              </a:buClr>
              <a:buSzPct val="45000"/>
              <a:defRPr/>
            </a:pP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 </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4</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、请学生在到达里昂后马上准备长期学生</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VISA</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确认的所有材料</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a:t>
            </a:r>
            <a:endParaRPr lang="fr-FR" altLang="zh-CN" sz="1600" b="1" dirty="0" smtClean="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endParaRPr lang="fr-FR" altLang="zh-CN" sz="900" b="1" dirty="0" smtClean="0">
              <a:solidFill>
                <a:srgbClr val="444444"/>
              </a:solidFill>
              <a:effectLst>
                <a:outerShdw blurRad="38100" dist="38100" dir="2700000" algn="tl">
                  <a:srgbClr val="C0C0C0"/>
                </a:outerShdw>
              </a:effectLst>
              <a:latin typeface="Century Gothic" pitchFamily="34" charset="0"/>
              <a:cs typeface="Times New Roman" pitchFamily="18" charset="0"/>
            </a:endParaRPr>
          </a:p>
          <a:p>
            <a:pPr eaLnBrk="1" hangingPunct="1">
              <a:lnSpc>
                <a:spcPct val="102000"/>
              </a:lnSpc>
              <a:buClr>
                <a:srgbClr val="0066CC"/>
              </a:buClr>
              <a:buSzPct val="45000"/>
              <a:defRPr/>
            </a:pP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请</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注</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意签证上两中不同的注释</a:t>
            </a:r>
            <a:r>
              <a:rPr lang="fr-FR" altLang="zh-CN"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a:t>
            </a:r>
          </a:p>
          <a:p>
            <a:pPr eaLnBrk="1" hangingPunct="1">
              <a:lnSpc>
                <a:spcPct val="102000"/>
              </a:lnSpc>
              <a:buClr>
                <a:srgbClr val="0066CC"/>
              </a:buClr>
              <a:buSzPct val="45000"/>
              <a:defRPr/>
            </a:pP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 Autorisation de travail à titre accessoire »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意思是，必需办理长期签证确认。同时根据劳工法</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R341-4-3</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条款的规定学生可以在一年内累计工作</a:t>
            </a: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964</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小时，超过规定的工作时间将以非法劳工处理。</a:t>
            </a:r>
          </a:p>
          <a:p>
            <a:pPr eaLnBrk="1" hangingPunct="1">
              <a:lnSpc>
                <a:spcPct val="102000"/>
              </a:lnSpc>
              <a:buClr>
                <a:srgbClr val="0066CC"/>
              </a:buClr>
              <a:buSzPct val="45000"/>
              <a:defRPr/>
            </a:pPr>
            <a:r>
              <a:rPr lang="fr-FR" altLang="zh-CN" sz="1600" b="1" dirty="0">
                <a:solidFill>
                  <a:srgbClr val="444444"/>
                </a:solidFill>
                <a:effectLst>
                  <a:outerShdw blurRad="38100" dist="38100" dir="2700000" algn="tl">
                    <a:srgbClr val="C0C0C0"/>
                  </a:outerShdw>
                </a:effectLst>
                <a:latin typeface="Century Gothic" pitchFamily="34" charset="0"/>
                <a:cs typeface="Times New Roman" pitchFamily="18" charset="0"/>
              </a:rPr>
              <a:t>•	« Dispense temporaire de carte de séjour » </a:t>
            </a:r>
            <a:r>
              <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rPr>
              <a:t>意思是，签证就是学生居留证，不必办理长期签证确认。但是，只允许在法国境内走动。如要到欧洲其他国家旅游，必须申请该国的旅游签证</a:t>
            </a:r>
            <a:r>
              <a:rPr lang="zh-CN" altLang="fr-FR" sz="1600" b="1" dirty="0" smtClean="0">
                <a:solidFill>
                  <a:srgbClr val="444444"/>
                </a:solidFill>
                <a:effectLst>
                  <a:outerShdw blurRad="38100" dist="38100" dir="2700000" algn="tl">
                    <a:srgbClr val="C0C0C0"/>
                  </a:outerShdw>
                </a:effectLst>
                <a:latin typeface="Century Gothic" pitchFamily="34" charset="0"/>
                <a:cs typeface="Times New Roman" pitchFamily="18" charset="0"/>
              </a:rPr>
              <a:t>。</a:t>
            </a:r>
            <a:endParaRPr lang="zh-CN" altLang="fr-FR" sz="1600" b="1" dirty="0">
              <a:solidFill>
                <a:srgbClr val="444444"/>
              </a:solidFill>
              <a:effectLst>
                <a:outerShdw blurRad="38100" dist="38100" dir="2700000" algn="tl">
                  <a:srgbClr val="C0C0C0"/>
                </a:outerShdw>
              </a:effectLst>
              <a:latin typeface="Century Gothic" pitchFamily="34" charset="0"/>
              <a:cs typeface="Times New Roman" pitchFamily="18" charset="0"/>
            </a:endParaRPr>
          </a:p>
        </p:txBody>
      </p:sp>
      <p:sp>
        <p:nvSpPr>
          <p:cNvPr id="8" name="ZoneTexte 7"/>
          <p:cNvSpPr txBox="1"/>
          <p:nvPr/>
        </p:nvSpPr>
        <p:spPr>
          <a:xfrm>
            <a:off x="1025850" y="1178749"/>
            <a:ext cx="2177998" cy="584775"/>
          </a:xfrm>
          <a:prstGeom prst="rect">
            <a:avLst/>
          </a:prstGeom>
          <a:noFill/>
        </p:spPr>
        <p:txBody>
          <a:bodyPr wrap="square" rtlCol="0">
            <a:spAutoFit/>
          </a:bodyPr>
          <a:lstStyle/>
          <a:p>
            <a:r>
              <a:rPr lang="zh-CN" altLang="fr-FR" sz="3200" b="1" cap="all" dirty="0">
                <a:solidFill>
                  <a:srgbClr val="009897"/>
                </a:solidFill>
                <a:latin typeface="Century Gothic" pitchFamily="34" charset="0"/>
              </a:rPr>
              <a:t>学生居</a:t>
            </a:r>
            <a:r>
              <a:rPr lang="zh-CN" altLang="fr-FR" sz="3200" b="1" cap="all" dirty="0" smtClean="0">
                <a:solidFill>
                  <a:srgbClr val="009897"/>
                </a:solidFill>
                <a:latin typeface="Century Gothic" pitchFamily="34" charset="0"/>
              </a:rPr>
              <a:t>留</a:t>
            </a:r>
            <a:endParaRPr lang="fr-FR" altLang="fr-FR" sz="32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2814353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827584" y="1736986"/>
            <a:ext cx="7452828" cy="398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fr-FR" sz="1600" b="1" dirty="0" smtClean="0">
                <a:solidFill>
                  <a:srgbClr val="444444"/>
                </a:solidFill>
                <a:latin typeface="Century Gothic" pitchFamily="34" charset="0"/>
                <a:cs typeface="Times New Roman" pitchFamily="18" charset="0"/>
              </a:rPr>
              <a:t>请</a:t>
            </a:r>
            <a:r>
              <a:rPr lang="zh-CN" altLang="fr-FR" sz="1600" b="1" dirty="0">
                <a:solidFill>
                  <a:srgbClr val="444444"/>
                </a:solidFill>
                <a:latin typeface="Century Gothic" pitchFamily="34" charset="0"/>
                <a:cs typeface="Times New Roman" pitchFamily="18" charset="0"/>
              </a:rPr>
              <a:t>注意长期学生签证和学生居留不是同一个证件，但是他们拥有同样的功能。包括学生房屋补贴申请，学生工作和在欧盟成员国</a:t>
            </a:r>
            <a:r>
              <a:rPr lang="fr-FR" altLang="zh-CN" sz="1600" b="1" dirty="0">
                <a:solidFill>
                  <a:srgbClr val="444444"/>
                </a:solidFill>
                <a:latin typeface="Century Gothic" pitchFamily="34" charset="0"/>
                <a:cs typeface="Times New Roman" pitchFamily="18" charset="0"/>
              </a:rPr>
              <a:t>SCHENGEN</a:t>
            </a:r>
            <a:r>
              <a:rPr lang="zh-CN" altLang="fr-FR" sz="1600" b="1" dirty="0">
                <a:solidFill>
                  <a:srgbClr val="444444"/>
                </a:solidFill>
                <a:latin typeface="Century Gothic" pitchFamily="34" charset="0"/>
                <a:cs typeface="Times New Roman" pitchFamily="18" charset="0"/>
              </a:rPr>
              <a:t>区域内自由活动等。</a:t>
            </a:r>
          </a:p>
          <a:p>
            <a:pPr eaLnBrk="1" hangingPunct="1"/>
            <a:endParaRPr lang="zh-CN" altLang="fr-FR" sz="1600" b="1" dirty="0">
              <a:solidFill>
                <a:srgbClr val="444444"/>
              </a:solidFill>
              <a:latin typeface="Century Gothic" pitchFamily="34" charset="0"/>
              <a:cs typeface="Times New Roman" pitchFamily="18" charset="0"/>
            </a:endParaRPr>
          </a:p>
          <a:p>
            <a:pPr eaLnBrk="1" hangingPunct="1"/>
            <a:r>
              <a:rPr lang="zh-CN" altLang="fr-FR" sz="1600" b="1" dirty="0">
                <a:solidFill>
                  <a:srgbClr val="444444"/>
                </a:solidFill>
                <a:latin typeface="Century Gothic" pitchFamily="34" charset="0"/>
                <a:cs typeface="Times New Roman" pitchFamily="18" charset="0"/>
              </a:rPr>
              <a:t>里昂三大国际关系部负责所有欧盟以外的外国学生居留事务的办理，为了避免长时间的等候并由此造成不便</a:t>
            </a:r>
            <a:r>
              <a:rPr lang="fr-FR" altLang="zh-CN"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房补申请 出境旅游等</a:t>
            </a:r>
            <a:r>
              <a:rPr lang="fr-FR" altLang="zh-CN"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，请学生在到达里昂后马上准备长期学生</a:t>
            </a:r>
            <a:r>
              <a:rPr lang="fr-FR" altLang="zh-CN" sz="1600" b="1" dirty="0">
                <a:solidFill>
                  <a:srgbClr val="444444"/>
                </a:solidFill>
                <a:latin typeface="Century Gothic" pitchFamily="34" charset="0"/>
                <a:cs typeface="Times New Roman" pitchFamily="18" charset="0"/>
              </a:rPr>
              <a:t>VISA</a:t>
            </a:r>
            <a:r>
              <a:rPr lang="zh-CN" altLang="fr-FR" sz="1600" b="1" dirty="0">
                <a:solidFill>
                  <a:srgbClr val="444444"/>
                </a:solidFill>
                <a:latin typeface="Century Gothic" pitchFamily="34" charset="0"/>
                <a:cs typeface="Times New Roman" pitchFamily="18" charset="0"/>
              </a:rPr>
              <a:t>的所有材料。</a:t>
            </a:r>
          </a:p>
          <a:p>
            <a:pPr eaLnBrk="1" hangingPunct="1"/>
            <a:endParaRPr lang="zh-CN" altLang="fr-FR" sz="1600" b="1" dirty="0">
              <a:solidFill>
                <a:srgbClr val="444444"/>
              </a:solidFill>
              <a:latin typeface="Century Gothic" pitchFamily="34" charset="0"/>
              <a:cs typeface="Times New Roman" pitchFamily="18" charset="0"/>
            </a:endParaRPr>
          </a:p>
          <a:p>
            <a:pPr eaLnBrk="1" hangingPunct="1"/>
            <a:r>
              <a:rPr lang="zh-CN" altLang="fr-FR" sz="1600" b="1" dirty="0">
                <a:solidFill>
                  <a:srgbClr val="444444"/>
                </a:solidFill>
                <a:latin typeface="Century Gothic" pitchFamily="34" charset="0"/>
                <a:cs typeface="Times New Roman" pitchFamily="18" charset="0"/>
              </a:rPr>
              <a:t>材料涉及</a:t>
            </a:r>
            <a:r>
              <a:rPr lang="fr-FR" altLang="zh-CN" sz="1600" b="1" dirty="0">
                <a:solidFill>
                  <a:srgbClr val="444444"/>
                </a:solidFill>
                <a:latin typeface="Century Gothic" pitchFamily="34" charset="0"/>
                <a:cs typeface="Times New Roman" pitchFamily="18" charset="0"/>
              </a:rPr>
              <a:t>:</a:t>
            </a:r>
          </a:p>
          <a:p>
            <a:pPr eaLnBrk="1" hangingPunct="1"/>
            <a:r>
              <a:rPr lang="fr-FR" altLang="zh-CN" sz="1600" b="1" dirty="0" smtClean="0">
                <a:solidFill>
                  <a:srgbClr val="444444"/>
                </a:solidFill>
                <a:latin typeface="Century Gothic" pitchFamily="34" charset="0"/>
                <a:cs typeface="Times New Roman" pitchFamily="18" charset="0"/>
              </a:rPr>
              <a:t>•   OFII </a:t>
            </a:r>
            <a:r>
              <a:rPr lang="zh-CN" altLang="fr-FR" sz="1600" b="1" dirty="0">
                <a:solidFill>
                  <a:srgbClr val="444444"/>
                </a:solidFill>
                <a:latin typeface="Century Gothic" pitchFamily="34" charset="0"/>
                <a:cs typeface="Times New Roman" pitchFamily="18" charset="0"/>
              </a:rPr>
              <a:t>表格 </a:t>
            </a:r>
            <a:r>
              <a:rPr lang="fr-FR" altLang="zh-CN"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在取签证的时候，法国使、领馆工作人员会提供一份</a:t>
            </a:r>
            <a:r>
              <a:rPr lang="fr-FR" altLang="zh-CN" sz="1600" b="1" dirty="0">
                <a:solidFill>
                  <a:srgbClr val="444444"/>
                </a:solidFill>
                <a:latin typeface="Century Gothic" pitchFamily="34" charset="0"/>
                <a:cs typeface="Times New Roman" pitchFamily="18" charset="0"/>
              </a:rPr>
              <a:t>OFII </a:t>
            </a:r>
            <a:r>
              <a:rPr lang="zh-CN" altLang="fr-FR" sz="1600" b="1" dirty="0">
                <a:solidFill>
                  <a:srgbClr val="444444"/>
                </a:solidFill>
                <a:latin typeface="Century Gothic" pitchFamily="34" charset="0"/>
                <a:cs typeface="Times New Roman" pitchFamily="18" charset="0"/>
              </a:rPr>
              <a:t>表格。</a:t>
            </a:r>
            <a:r>
              <a:rPr lang="fr-FR" altLang="zh-CN" sz="1600" b="1" dirty="0">
                <a:solidFill>
                  <a:srgbClr val="444444"/>
                </a:solidFill>
                <a:latin typeface="Century Gothic" pitchFamily="34" charset="0"/>
                <a:cs typeface="Times New Roman" pitchFamily="18" charset="0"/>
              </a:rPr>
              <a:t>)</a:t>
            </a:r>
          </a:p>
          <a:p>
            <a:pPr eaLnBrk="1" hangingPunct="1"/>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护</a:t>
            </a:r>
            <a:r>
              <a:rPr lang="zh-CN" altLang="fr-FR" sz="1600" b="1" dirty="0">
                <a:solidFill>
                  <a:srgbClr val="444444"/>
                </a:solidFill>
                <a:latin typeface="Century Gothic" pitchFamily="34" charset="0"/>
                <a:cs typeface="Times New Roman" pitchFamily="18" charset="0"/>
              </a:rPr>
              <a:t>照、学生签证和进入欧盟海关的边境签章的复印件</a:t>
            </a:r>
          </a:p>
          <a:p>
            <a:pPr eaLnBrk="1" hangingPunct="1"/>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在</a:t>
            </a:r>
            <a:r>
              <a:rPr lang="zh-CN" altLang="fr-FR" sz="1600" b="1" dirty="0">
                <a:solidFill>
                  <a:srgbClr val="444444"/>
                </a:solidFill>
                <a:latin typeface="Century Gothic" pitchFamily="34" charset="0"/>
                <a:cs typeface="Times New Roman" pitchFamily="18" charset="0"/>
              </a:rPr>
              <a:t>法的住房证明 </a:t>
            </a:r>
            <a:r>
              <a:rPr lang="fr-FR" altLang="zh-CN"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到法国以后，在所居住的学生公寓办理。</a:t>
            </a:r>
            <a:r>
              <a:rPr lang="fr-FR" altLang="zh-CN" sz="1600" b="1" dirty="0">
                <a:solidFill>
                  <a:srgbClr val="444444"/>
                </a:solidFill>
                <a:latin typeface="Century Gothic" pitchFamily="34" charset="0"/>
                <a:cs typeface="Times New Roman" pitchFamily="18" charset="0"/>
              </a:rPr>
              <a:t>)</a:t>
            </a:r>
          </a:p>
          <a:p>
            <a:pPr eaLnBrk="1" hangingPunct="1"/>
            <a:r>
              <a:rPr lang="fr-FR" altLang="zh-CN" sz="1600" b="1" dirty="0" smtClean="0">
                <a:solidFill>
                  <a:srgbClr val="444444"/>
                </a:solidFill>
                <a:latin typeface="Century Gothic" pitchFamily="34" charset="0"/>
                <a:cs typeface="Times New Roman" pitchFamily="18" charset="0"/>
              </a:rPr>
              <a:t>•    </a:t>
            </a:r>
            <a:r>
              <a:rPr lang="zh-CN" altLang="fr-FR" sz="1600" b="1" dirty="0" smtClean="0">
                <a:solidFill>
                  <a:srgbClr val="444444"/>
                </a:solidFill>
                <a:latin typeface="Century Gothic" pitchFamily="34" charset="0"/>
                <a:cs typeface="Times New Roman" pitchFamily="18" charset="0"/>
              </a:rPr>
              <a:t>一</a:t>
            </a:r>
            <a:r>
              <a:rPr lang="zh-CN" altLang="fr-FR" sz="1600" b="1" dirty="0">
                <a:solidFill>
                  <a:srgbClr val="444444"/>
                </a:solidFill>
                <a:latin typeface="Century Gothic" pitchFamily="34" charset="0"/>
                <a:cs typeface="Times New Roman" pitchFamily="18" charset="0"/>
              </a:rPr>
              <a:t>张证件照片</a:t>
            </a:r>
            <a:r>
              <a:rPr lang="fr-FR" altLang="zh-CN" sz="1600" b="1" dirty="0">
                <a:solidFill>
                  <a:srgbClr val="444444"/>
                </a:solidFill>
                <a:latin typeface="Century Gothic" pitchFamily="34" charset="0"/>
                <a:cs typeface="Times New Roman" pitchFamily="18" charset="0"/>
              </a:rPr>
              <a:t>(</a:t>
            </a:r>
            <a:r>
              <a:rPr lang="zh-CN" altLang="fr-FR" sz="1600" b="1" dirty="0">
                <a:solidFill>
                  <a:srgbClr val="444444"/>
                </a:solidFill>
                <a:latin typeface="Century Gothic" pitchFamily="34" charset="0"/>
                <a:cs typeface="Times New Roman" pitchFamily="18" charset="0"/>
              </a:rPr>
              <a:t>照片底色为浅灰色或浅蓝色</a:t>
            </a:r>
            <a:r>
              <a:rPr lang="fr-FR" altLang="zh-CN" sz="1600" b="1" dirty="0">
                <a:solidFill>
                  <a:srgbClr val="444444"/>
                </a:solidFill>
                <a:latin typeface="Century Gothic" pitchFamily="34" charset="0"/>
                <a:cs typeface="Times New Roman" pitchFamily="18" charset="0"/>
              </a:rPr>
              <a:t>), </a:t>
            </a:r>
            <a:r>
              <a:rPr lang="zh-CN" altLang="fr-FR" sz="1600" b="1" dirty="0">
                <a:solidFill>
                  <a:srgbClr val="444444"/>
                </a:solidFill>
                <a:latin typeface="Century Gothic" pitchFamily="34" charset="0"/>
                <a:cs typeface="Times New Roman" pitchFamily="18" charset="0"/>
              </a:rPr>
              <a:t>底色不能是白色</a:t>
            </a:r>
            <a:r>
              <a:rPr lang="fr-FR" altLang="zh-CN" sz="1600" b="1" dirty="0">
                <a:solidFill>
                  <a:srgbClr val="444444"/>
                </a:solidFill>
                <a:latin typeface="Century Gothic" pitchFamily="34" charset="0"/>
                <a:cs typeface="Times New Roman" pitchFamily="18" charset="0"/>
              </a:rPr>
              <a:t>. </a:t>
            </a:r>
          </a:p>
          <a:p>
            <a:pPr eaLnBrk="1" hangingPunct="1"/>
            <a:r>
              <a:rPr lang="zh-CN" altLang="fr-FR" sz="1600" b="1" dirty="0">
                <a:solidFill>
                  <a:srgbClr val="444444"/>
                </a:solidFill>
                <a:latin typeface="Century Gothic" pitchFamily="34" charset="0"/>
                <a:cs typeface="Times New Roman" pitchFamily="18" charset="0"/>
              </a:rPr>
              <a:t>请将以上</a:t>
            </a:r>
            <a:r>
              <a:rPr lang="fr-FR" altLang="zh-CN" sz="1600" b="1" dirty="0">
                <a:solidFill>
                  <a:srgbClr val="444444"/>
                </a:solidFill>
                <a:latin typeface="Century Gothic" pitchFamily="34" charset="0"/>
                <a:cs typeface="Times New Roman" pitchFamily="18" charset="0"/>
              </a:rPr>
              <a:t>4</a:t>
            </a:r>
            <a:r>
              <a:rPr lang="zh-CN" altLang="fr-FR" sz="1600" b="1" dirty="0">
                <a:solidFill>
                  <a:srgbClr val="444444"/>
                </a:solidFill>
                <a:latin typeface="Century Gothic" pitchFamily="34" charset="0"/>
                <a:cs typeface="Times New Roman" pitchFamily="18" charset="0"/>
              </a:rPr>
              <a:t>份材料交给国际关系部</a:t>
            </a:r>
          </a:p>
          <a:p>
            <a:pPr eaLnBrk="1" hangingPunct="1"/>
            <a:endParaRPr lang="fr-FR" altLang="zh-CN" sz="1500" b="1" dirty="0">
              <a:solidFill>
                <a:srgbClr val="444444"/>
              </a:solidFill>
              <a:latin typeface="Century Gothic" pitchFamily="34" charset="0"/>
              <a:cs typeface="Times New Roman" pitchFamily="18" charset="0"/>
            </a:endParaRPr>
          </a:p>
          <a:p>
            <a:pPr eaLnBrk="1" hangingPunct="1"/>
            <a:r>
              <a:rPr lang="fr-FR" altLang="zh-CN" sz="1500" b="1" dirty="0" smtClean="0">
                <a:solidFill>
                  <a:srgbClr val="FF0000"/>
                </a:solidFill>
                <a:latin typeface="Century Gothic" pitchFamily="34" charset="0"/>
                <a:cs typeface="Times New Roman" pitchFamily="18" charset="0"/>
              </a:rPr>
              <a:t>(</a:t>
            </a:r>
            <a:r>
              <a:rPr lang="zh-CN" altLang="fr-FR" sz="1500" b="1" dirty="0" smtClean="0">
                <a:solidFill>
                  <a:srgbClr val="FF0000"/>
                </a:solidFill>
                <a:latin typeface="Century Gothic" pitchFamily="34" charset="0"/>
                <a:cs typeface="Times New Roman" pitchFamily="18" charset="0"/>
              </a:rPr>
              <a:t>从</a:t>
            </a:r>
            <a:r>
              <a:rPr lang="fr-FR" altLang="zh-CN" sz="1500" b="1" dirty="0" smtClean="0">
                <a:solidFill>
                  <a:srgbClr val="FF0000"/>
                </a:solidFill>
                <a:latin typeface="Century Gothic" pitchFamily="34" charset="0"/>
                <a:cs typeface="Times New Roman" pitchFamily="18" charset="0"/>
              </a:rPr>
              <a:t>2017</a:t>
            </a:r>
            <a:r>
              <a:rPr lang="zh-CN" altLang="fr-FR" sz="1500" b="1" dirty="0" smtClean="0">
                <a:solidFill>
                  <a:srgbClr val="FF0000"/>
                </a:solidFill>
                <a:latin typeface="Century Gothic" pitchFamily="34" charset="0"/>
                <a:cs typeface="Times New Roman" pitchFamily="18" charset="0"/>
              </a:rPr>
              <a:t>年元月一日开始</a:t>
            </a:r>
            <a:r>
              <a:rPr lang="fr-FR" altLang="zh-CN" sz="1500" b="1" dirty="0" smtClean="0">
                <a:solidFill>
                  <a:srgbClr val="FF0000"/>
                </a:solidFill>
                <a:latin typeface="Century Gothic" pitchFamily="34" charset="0"/>
                <a:cs typeface="Times New Roman" pitchFamily="18" charset="0"/>
              </a:rPr>
              <a:t>, </a:t>
            </a:r>
            <a:r>
              <a:rPr lang="zh-CN" altLang="fr-FR" sz="1500" b="1" dirty="0" smtClean="0">
                <a:solidFill>
                  <a:srgbClr val="FF0000"/>
                </a:solidFill>
                <a:latin typeface="Century Gothic" pitchFamily="34" charset="0"/>
                <a:cs typeface="Times New Roman" pitchFamily="18" charset="0"/>
              </a:rPr>
              <a:t>取消体检制度</a:t>
            </a:r>
            <a:r>
              <a:rPr lang="fr-FR" altLang="zh-CN" sz="1500" b="1" dirty="0" smtClean="0">
                <a:solidFill>
                  <a:srgbClr val="FF0000"/>
                </a:solidFill>
                <a:latin typeface="Century Gothic" pitchFamily="34" charset="0"/>
                <a:cs typeface="Times New Roman" pitchFamily="18" charset="0"/>
              </a:rPr>
              <a:t>.</a:t>
            </a:r>
            <a:r>
              <a:rPr lang="zh-CN" altLang="fr-FR" sz="1500" b="1" dirty="0" smtClean="0">
                <a:solidFill>
                  <a:srgbClr val="FF0000"/>
                </a:solidFill>
                <a:latin typeface="Century Gothic" pitchFamily="34" charset="0"/>
                <a:cs typeface="Times New Roman" pitchFamily="18" charset="0"/>
              </a:rPr>
              <a:t>但是学生还是必须到移</a:t>
            </a:r>
            <a:r>
              <a:rPr lang="zh-CN" altLang="fr-FR" sz="1500" b="1" dirty="0">
                <a:solidFill>
                  <a:srgbClr val="FF0000"/>
                </a:solidFill>
                <a:latin typeface="Century Gothic" pitchFamily="34" charset="0"/>
                <a:cs typeface="Times New Roman" pitchFamily="18" charset="0"/>
              </a:rPr>
              <a:t>民局里昂办事</a:t>
            </a:r>
            <a:r>
              <a:rPr lang="zh-CN" altLang="fr-FR" sz="1500" b="1" dirty="0" smtClean="0">
                <a:solidFill>
                  <a:srgbClr val="FF0000"/>
                </a:solidFill>
                <a:latin typeface="Century Gothic" pitchFamily="34" charset="0"/>
                <a:cs typeface="Times New Roman" pitchFamily="18" charset="0"/>
              </a:rPr>
              <a:t>处办理登记手续</a:t>
            </a:r>
            <a:r>
              <a:rPr lang="fr-FR" altLang="zh-CN" sz="1500" b="1" dirty="0" smtClean="0">
                <a:solidFill>
                  <a:srgbClr val="FF0000"/>
                </a:solidFill>
                <a:latin typeface="Century Gothic" pitchFamily="34" charset="0"/>
                <a:cs typeface="Times New Roman" pitchFamily="18" charset="0"/>
              </a:rPr>
              <a:t>.)</a:t>
            </a:r>
            <a:endParaRPr lang="fr-FR" altLang="zh-CN" sz="1500" b="1" dirty="0">
              <a:solidFill>
                <a:srgbClr val="FF0000"/>
              </a:solidFill>
              <a:latin typeface="Century Gothic" pitchFamily="34" charset="0"/>
              <a:cs typeface="Times New Roman" pitchFamily="18" charset="0"/>
            </a:endParaRPr>
          </a:p>
        </p:txBody>
      </p:sp>
      <p:sp>
        <p:nvSpPr>
          <p:cNvPr id="8" name="ZoneTexte 7"/>
          <p:cNvSpPr txBox="1"/>
          <p:nvPr/>
        </p:nvSpPr>
        <p:spPr>
          <a:xfrm>
            <a:off x="1025850" y="1178749"/>
            <a:ext cx="1961974" cy="584775"/>
          </a:xfrm>
          <a:prstGeom prst="rect">
            <a:avLst/>
          </a:prstGeom>
          <a:noFill/>
        </p:spPr>
        <p:txBody>
          <a:bodyPr wrap="square" rtlCol="0">
            <a:spAutoFit/>
          </a:bodyPr>
          <a:lstStyle/>
          <a:p>
            <a:r>
              <a:rPr lang="zh-CN" altLang="fr-FR" sz="3200" b="1" cap="all" dirty="0">
                <a:solidFill>
                  <a:srgbClr val="009897"/>
                </a:solidFill>
                <a:latin typeface="Century Gothic" pitchFamily="34" charset="0"/>
              </a:rPr>
              <a:t>学生居留</a:t>
            </a: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2508342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971600" y="1827624"/>
            <a:ext cx="7344816" cy="362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r>
              <a:rPr lang="zh-CN" altLang="fr-FR" sz="2000" b="1" dirty="0">
                <a:latin typeface="Century Gothic" pitchFamily="34" charset="0"/>
                <a:cs typeface="Times New Roman" pitchFamily="18" charset="0"/>
              </a:rPr>
              <a:t> 工作许</a:t>
            </a:r>
            <a:r>
              <a:rPr lang="zh-CN" altLang="fr-FR" sz="2000" b="1" dirty="0" smtClean="0">
                <a:latin typeface="Century Gothic" pitchFamily="34" charset="0"/>
                <a:cs typeface="Times New Roman" pitchFamily="18" charset="0"/>
              </a:rPr>
              <a:t>可</a:t>
            </a:r>
            <a:endParaRPr lang="fr-FR" altLang="zh-CN" sz="2000" b="1" dirty="0" smtClean="0">
              <a:latin typeface="Century Gothic" pitchFamily="34" charset="0"/>
              <a:cs typeface="Times New Roman" pitchFamily="18" charset="0"/>
            </a:endParaRPr>
          </a:p>
          <a:p>
            <a:pPr eaLnBrk="1" hangingPunct="1">
              <a:lnSpc>
                <a:spcPct val="102000"/>
              </a:lnSpc>
              <a:buClr>
                <a:srgbClr val="0066CC"/>
              </a:buClr>
              <a:buSzPct val="45000"/>
              <a:defRPr/>
            </a:pPr>
            <a:endParaRPr lang="zh-CN" altLang="fr-FR" sz="800" b="1" dirty="0">
              <a:latin typeface="Century Gothic" pitchFamily="34" charset="0"/>
              <a:cs typeface="Times New Roman" pitchFamily="18" charset="0"/>
            </a:endParaRPr>
          </a:p>
          <a:p>
            <a:pPr eaLnBrk="1" hangingPunct="1">
              <a:lnSpc>
                <a:spcPct val="150000"/>
              </a:lnSpc>
              <a:buClr>
                <a:srgbClr val="0066CC"/>
              </a:buClr>
              <a:buSzPct val="45000"/>
              <a:defRPr/>
            </a:pPr>
            <a:r>
              <a:rPr lang="zh-CN" altLang="fr-FR" sz="1400" b="1" dirty="0">
                <a:solidFill>
                  <a:srgbClr val="444444"/>
                </a:solidFill>
                <a:latin typeface="Century Gothic" pitchFamily="34" charset="0"/>
                <a:cs typeface="Times New Roman" pitchFamily="18" charset="0"/>
              </a:rPr>
              <a:t>所有外国学生在得到法国学生居留证的情况下不必办理任何工作许可都可以自由的工作，但是法国劳工部对工作时间有严格的规定。以每周</a:t>
            </a:r>
            <a:r>
              <a:rPr lang="fr-FR" altLang="zh-CN" sz="1400" b="1" dirty="0">
                <a:solidFill>
                  <a:srgbClr val="444444"/>
                </a:solidFill>
                <a:latin typeface="Century Gothic" pitchFamily="34" charset="0"/>
                <a:cs typeface="Times New Roman" pitchFamily="18" charset="0"/>
              </a:rPr>
              <a:t>35</a:t>
            </a:r>
            <a:r>
              <a:rPr lang="zh-CN" altLang="fr-FR" sz="1400" b="1" dirty="0">
                <a:solidFill>
                  <a:srgbClr val="444444"/>
                </a:solidFill>
                <a:latin typeface="Century Gothic" pitchFamily="34" charset="0"/>
                <a:cs typeface="Times New Roman" pitchFamily="18" charset="0"/>
              </a:rPr>
              <a:t>小时计算的</a:t>
            </a:r>
            <a:r>
              <a:rPr lang="fr-FR" altLang="zh-CN" sz="1400" b="1" dirty="0">
                <a:solidFill>
                  <a:srgbClr val="444444"/>
                </a:solidFill>
                <a:latin typeface="Century Gothic" pitchFamily="34" charset="0"/>
                <a:cs typeface="Times New Roman" pitchFamily="18" charset="0"/>
              </a:rPr>
              <a:t>60% </a:t>
            </a:r>
            <a:r>
              <a:rPr lang="zh-CN" altLang="fr-FR" sz="1400" b="1" dirty="0">
                <a:solidFill>
                  <a:srgbClr val="444444"/>
                </a:solidFill>
                <a:latin typeface="Century Gothic" pitchFamily="34" charset="0"/>
                <a:cs typeface="Times New Roman" pitchFamily="18" charset="0"/>
              </a:rPr>
              <a:t>的法定工作时间，即平均每周</a:t>
            </a:r>
            <a:r>
              <a:rPr lang="fr-FR" altLang="zh-CN" sz="1400" b="1" dirty="0">
                <a:solidFill>
                  <a:srgbClr val="444444"/>
                </a:solidFill>
                <a:latin typeface="Century Gothic" pitchFamily="34" charset="0"/>
                <a:cs typeface="Times New Roman" pitchFamily="18" charset="0"/>
              </a:rPr>
              <a:t>22</a:t>
            </a:r>
            <a:r>
              <a:rPr lang="zh-CN" altLang="fr-FR" sz="1400" b="1" dirty="0">
                <a:solidFill>
                  <a:srgbClr val="444444"/>
                </a:solidFill>
                <a:latin typeface="Century Gothic" pitchFamily="34" charset="0"/>
                <a:cs typeface="Times New Roman" pitchFamily="18" charset="0"/>
              </a:rPr>
              <a:t>小时，一年的工作时间不能超过</a:t>
            </a:r>
            <a:r>
              <a:rPr lang="fr-FR" altLang="zh-CN" sz="1400" b="1" dirty="0">
                <a:solidFill>
                  <a:srgbClr val="444444"/>
                </a:solidFill>
                <a:latin typeface="Century Gothic" pitchFamily="34" charset="0"/>
                <a:cs typeface="Times New Roman" pitchFamily="18" charset="0"/>
              </a:rPr>
              <a:t>964</a:t>
            </a:r>
            <a:r>
              <a:rPr lang="zh-CN" altLang="fr-FR" sz="1400" b="1" dirty="0">
                <a:solidFill>
                  <a:srgbClr val="444444"/>
                </a:solidFill>
                <a:latin typeface="Century Gothic" pitchFamily="34" charset="0"/>
                <a:cs typeface="Times New Roman" pitchFamily="18" charset="0"/>
              </a:rPr>
              <a:t>小时</a:t>
            </a:r>
            <a:r>
              <a:rPr lang="zh-CN" altLang="fr-FR" sz="1400" b="1" dirty="0" smtClean="0">
                <a:solidFill>
                  <a:srgbClr val="444444"/>
                </a:solidFill>
                <a:latin typeface="Century Gothic" pitchFamily="34" charset="0"/>
                <a:cs typeface="Times New Roman" pitchFamily="18" charset="0"/>
              </a:rPr>
              <a:t>。</a:t>
            </a:r>
            <a:endParaRPr lang="fr-FR" altLang="zh-CN" sz="1400" b="1" dirty="0" smtClean="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endParaRPr lang="zh-CN" altLang="fr-FR" sz="800" b="1" dirty="0">
              <a:solidFill>
                <a:srgbClr val="444444"/>
              </a:solidFill>
              <a:latin typeface="Century Gothic" pitchFamily="34" charset="0"/>
              <a:cs typeface="Times New Roman" pitchFamily="18" charset="0"/>
            </a:endParaRPr>
          </a:p>
          <a:p>
            <a:pPr eaLnBrk="1" hangingPunct="1">
              <a:lnSpc>
                <a:spcPct val="150000"/>
              </a:lnSpc>
              <a:buClr>
                <a:srgbClr val="0066CC"/>
              </a:buClr>
              <a:buSzPct val="45000"/>
              <a:defRPr/>
            </a:pPr>
            <a:r>
              <a:rPr lang="zh-CN" altLang="fr-FR" sz="2000" b="1" dirty="0">
                <a:latin typeface="Century Gothic" pitchFamily="34" charset="0"/>
                <a:cs typeface="Times New Roman" pitchFamily="18" charset="0"/>
              </a:rPr>
              <a:t> 工资情</a:t>
            </a:r>
            <a:r>
              <a:rPr lang="zh-CN" altLang="fr-FR" sz="2000" b="1" dirty="0" smtClean="0">
                <a:latin typeface="Century Gothic" pitchFamily="34" charset="0"/>
                <a:cs typeface="Times New Roman" pitchFamily="18" charset="0"/>
              </a:rPr>
              <a:t>况</a:t>
            </a:r>
            <a:endParaRPr lang="fr-FR" altLang="zh-CN" sz="2000" b="1" dirty="0" smtClean="0">
              <a:latin typeface="Century Gothic" pitchFamily="34" charset="0"/>
              <a:cs typeface="Times New Roman" pitchFamily="18" charset="0"/>
            </a:endParaRPr>
          </a:p>
          <a:p>
            <a:pPr eaLnBrk="1" hangingPunct="1">
              <a:lnSpc>
                <a:spcPct val="150000"/>
              </a:lnSpc>
              <a:buClr>
                <a:srgbClr val="0066CC"/>
              </a:buClr>
              <a:buSzPct val="45000"/>
              <a:defRPr/>
            </a:pPr>
            <a:endParaRPr lang="zh-CN" altLang="fr-FR" sz="800" b="1" dirty="0">
              <a:latin typeface="Century Gothic" pitchFamily="34" charset="0"/>
              <a:cs typeface="Times New Roman" pitchFamily="18" charset="0"/>
            </a:endParaRPr>
          </a:p>
          <a:p>
            <a:pPr eaLnBrk="1" hangingPunct="1">
              <a:lnSpc>
                <a:spcPct val="150000"/>
              </a:lnSpc>
              <a:buClr>
                <a:srgbClr val="0066CC"/>
              </a:buClr>
              <a:buSzPct val="45000"/>
              <a:defRPr/>
            </a:pPr>
            <a:r>
              <a:rPr lang="zh-CN" altLang="fr-FR" sz="1400" b="1" dirty="0">
                <a:solidFill>
                  <a:srgbClr val="444444"/>
                </a:solidFill>
                <a:latin typeface="Century Gothic" pitchFamily="34" charset="0"/>
                <a:cs typeface="Times New Roman" pitchFamily="18" charset="0"/>
              </a:rPr>
              <a:t>从</a:t>
            </a:r>
            <a:r>
              <a:rPr lang="fr-FR" altLang="zh-CN" sz="1400" b="1" dirty="0" smtClean="0">
                <a:solidFill>
                  <a:srgbClr val="444444"/>
                </a:solidFill>
                <a:latin typeface="Century Gothic" pitchFamily="34" charset="0"/>
                <a:cs typeface="Times New Roman" pitchFamily="18" charset="0"/>
              </a:rPr>
              <a:t>2016</a:t>
            </a:r>
            <a:r>
              <a:rPr lang="zh-CN" altLang="fr-FR" sz="1400" b="1" dirty="0" smtClean="0">
                <a:solidFill>
                  <a:srgbClr val="444444"/>
                </a:solidFill>
                <a:latin typeface="Century Gothic" pitchFamily="34" charset="0"/>
                <a:cs typeface="Times New Roman" pitchFamily="18" charset="0"/>
              </a:rPr>
              <a:t>年的</a:t>
            </a:r>
            <a:r>
              <a:rPr lang="zh-CN" altLang="fr-FR" sz="1400" b="1" u="sng" dirty="0" smtClean="0">
                <a:solidFill>
                  <a:srgbClr val="444444"/>
                </a:solidFill>
                <a:latin typeface="Century Gothic" pitchFamily="34" charset="0"/>
                <a:cs typeface="Times New Roman" pitchFamily="18" charset="0"/>
              </a:rPr>
              <a:t>最低</a:t>
            </a:r>
            <a:r>
              <a:rPr lang="zh-CN" altLang="fr-FR" sz="1400" b="1" u="sng" dirty="0" smtClean="0">
                <a:solidFill>
                  <a:srgbClr val="FF0000"/>
                </a:solidFill>
                <a:latin typeface="Century Gothic" pitchFamily="34" charset="0"/>
                <a:cs typeface="Times New Roman" pitchFamily="18" charset="0"/>
              </a:rPr>
              <a:t>净</a:t>
            </a:r>
            <a:r>
              <a:rPr lang="zh-CN" altLang="fr-FR" sz="1400" b="1" u="sng" dirty="0" smtClean="0">
                <a:solidFill>
                  <a:srgbClr val="444444"/>
                </a:solidFill>
                <a:latin typeface="Century Gothic" pitchFamily="34" charset="0"/>
                <a:cs typeface="Times New Roman" pitchFamily="18" charset="0"/>
              </a:rPr>
              <a:t>工</a:t>
            </a:r>
            <a:r>
              <a:rPr lang="zh-CN" altLang="fr-FR" sz="1400" b="1" u="sng" dirty="0">
                <a:solidFill>
                  <a:srgbClr val="444444"/>
                </a:solidFill>
                <a:latin typeface="Century Gothic" pitchFamily="34" charset="0"/>
                <a:cs typeface="Times New Roman" pitchFamily="18" charset="0"/>
              </a:rPr>
              <a:t>资限</a:t>
            </a:r>
            <a:r>
              <a:rPr lang="zh-CN" altLang="fr-FR" sz="1400" b="1" u="sng" dirty="0" smtClean="0">
                <a:solidFill>
                  <a:srgbClr val="444444"/>
                </a:solidFill>
                <a:latin typeface="Century Gothic" pitchFamily="34" charset="0"/>
                <a:cs typeface="Times New Roman" pitchFamily="18" charset="0"/>
              </a:rPr>
              <a:t>度</a:t>
            </a:r>
            <a:r>
              <a:rPr lang="fr-FR" altLang="zh-CN" sz="1400" b="1" u="sng" dirty="0" smtClean="0">
                <a:solidFill>
                  <a:srgbClr val="444444"/>
                </a:solidFill>
                <a:latin typeface="Century Gothic" pitchFamily="34" charset="0"/>
                <a:cs typeface="Times New Roman" pitchFamily="18" charset="0"/>
              </a:rPr>
              <a:t>7,52 euros euros</a:t>
            </a:r>
            <a:r>
              <a:rPr lang="zh-CN" altLang="fr-FR" sz="1400" b="1" u="sng" dirty="0" smtClean="0">
                <a:solidFill>
                  <a:srgbClr val="444444"/>
                </a:solidFill>
                <a:latin typeface="Century Gothic" pitchFamily="34" charset="0"/>
                <a:cs typeface="Times New Roman" pitchFamily="18" charset="0"/>
              </a:rPr>
              <a:t>欧</a:t>
            </a:r>
            <a:r>
              <a:rPr lang="zh-CN" altLang="fr-FR" sz="1400" b="1" u="sng" dirty="0">
                <a:solidFill>
                  <a:srgbClr val="444444"/>
                </a:solidFill>
                <a:latin typeface="Century Gothic" pitchFamily="34" charset="0"/>
                <a:cs typeface="Times New Roman" pitchFamily="18" charset="0"/>
              </a:rPr>
              <a:t>元</a:t>
            </a:r>
            <a:r>
              <a:rPr lang="fr-FR" altLang="zh-CN" sz="1400" b="1" u="sng" dirty="0">
                <a:solidFill>
                  <a:srgbClr val="444444"/>
                </a:solidFill>
                <a:latin typeface="Century Gothic" pitchFamily="34" charset="0"/>
                <a:cs typeface="Times New Roman" pitchFamily="18" charset="0"/>
              </a:rPr>
              <a:t>/</a:t>
            </a:r>
            <a:r>
              <a:rPr lang="zh-CN" altLang="fr-FR" sz="1400" b="1" u="sng" dirty="0">
                <a:solidFill>
                  <a:srgbClr val="444444"/>
                </a:solidFill>
                <a:latin typeface="Century Gothic" pitchFamily="34" charset="0"/>
                <a:cs typeface="Times New Roman" pitchFamily="18" charset="0"/>
              </a:rPr>
              <a:t>小时计算</a:t>
            </a:r>
            <a:r>
              <a:rPr lang="fr-FR" altLang="zh-CN" sz="1400" b="1" dirty="0">
                <a:solidFill>
                  <a:srgbClr val="444444"/>
                </a:solidFill>
                <a:latin typeface="Century Gothic" pitchFamily="34" charset="0"/>
                <a:cs typeface="Times New Roman" pitchFamily="18" charset="0"/>
              </a:rPr>
              <a:t>, </a:t>
            </a:r>
            <a:r>
              <a:rPr lang="zh-CN" altLang="fr-FR" sz="1400" b="1" dirty="0">
                <a:solidFill>
                  <a:srgbClr val="444444"/>
                </a:solidFill>
                <a:latin typeface="Century Gothic" pitchFamily="34" charset="0"/>
                <a:cs typeface="Times New Roman" pitchFamily="18" charset="0"/>
              </a:rPr>
              <a:t>按照</a:t>
            </a:r>
            <a:r>
              <a:rPr lang="fr-FR" altLang="zh-CN" sz="1400" b="1" dirty="0">
                <a:solidFill>
                  <a:srgbClr val="444444"/>
                </a:solidFill>
                <a:latin typeface="Century Gothic" pitchFamily="34" charset="0"/>
                <a:cs typeface="Times New Roman" pitchFamily="18" charset="0"/>
              </a:rPr>
              <a:t>35</a:t>
            </a:r>
            <a:r>
              <a:rPr lang="zh-CN" altLang="fr-FR" sz="1400" b="1" dirty="0">
                <a:solidFill>
                  <a:srgbClr val="444444"/>
                </a:solidFill>
                <a:latin typeface="Century Gothic" pitchFamily="34" charset="0"/>
                <a:cs typeface="Times New Roman" pitchFamily="18" charset="0"/>
              </a:rPr>
              <a:t>小时的法定工作时间每月</a:t>
            </a:r>
            <a:r>
              <a:rPr lang="zh-CN" altLang="fr-FR" sz="1400" b="1" dirty="0">
                <a:solidFill>
                  <a:srgbClr val="FF0000"/>
                </a:solidFill>
                <a:latin typeface="Century Gothic" pitchFamily="34" charset="0"/>
                <a:cs typeface="Times New Roman" pitchFamily="18" charset="0"/>
              </a:rPr>
              <a:t>净</a:t>
            </a:r>
            <a:r>
              <a:rPr lang="zh-CN" altLang="fr-FR" sz="1400" b="1" dirty="0">
                <a:solidFill>
                  <a:srgbClr val="444444"/>
                </a:solidFill>
                <a:latin typeface="Century Gothic" pitchFamily="34" charset="0"/>
                <a:cs typeface="Times New Roman" pitchFamily="18" charset="0"/>
              </a:rPr>
              <a:t>收入</a:t>
            </a:r>
            <a:r>
              <a:rPr lang="zh-CN" altLang="fr-FR" sz="1400" b="1" u="sng" dirty="0" smtClean="0">
                <a:solidFill>
                  <a:srgbClr val="444444"/>
                </a:solidFill>
                <a:latin typeface="Century Gothic" pitchFamily="34" charset="0"/>
                <a:cs typeface="Times New Roman" pitchFamily="18" charset="0"/>
              </a:rPr>
              <a:t>是</a:t>
            </a:r>
            <a:r>
              <a:rPr lang="fr-FR" altLang="zh-CN" sz="1400" b="1" u="sng" dirty="0" smtClean="0">
                <a:solidFill>
                  <a:srgbClr val="444444"/>
                </a:solidFill>
                <a:latin typeface="Century Gothic" pitchFamily="34" charset="0"/>
                <a:cs typeface="Times New Roman" pitchFamily="18" charset="0"/>
              </a:rPr>
              <a:t>1.139,81</a:t>
            </a:r>
            <a:r>
              <a:rPr lang="zh-CN" altLang="fr-FR" sz="1400" b="1" u="sng" dirty="0" smtClean="0">
                <a:solidFill>
                  <a:srgbClr val="444444"/>
                </a:solidFill>
                <a:latin typeface="Century Gothic" pitchFamily="34" charset="0"/>
                <a:cs typeface="Times New Roman" pitchFamily="18" charset="0"/>
              </a:rPr>
              <a:t>欧元</a:t>
            </a:r>
            <a:r>
              <a:rPr lang="fr-FR" altLang="zh-CN" sz="1400" b="1" u="sng" dirty="0" smtClean="0">
                <a:solidFill>
                  <a:srgbClr val="444444"/>
                </a:solidFill>
                <a:latin typeface="Century Gothic" pitchFamily="34" charset="0"/>
                <a:cs typeface="Times New Roman" pitchFamily="18" charset="0"/>
              </a:rPr>
              <a:t> </a:t>
            </a:r>
            <a:r>
              <a:rPr lang="zh-CN" altLang="fr-FR" sz="1400" b="1" dirty="0" smtClean="0">
                <a:solidFill>
                  <a:srgbClr val="444444"/>
                </a:solidFill>
                <a:latin typeface="Century Gothic" pitchFamily="34" charset="0"/>
                <a:cs typeface="Times New Roman" pitchFamily="18" charset="0"/>
              </a:rPr>
              <a:t>。</a:t>
            </a:r>
            <a:endParaRPr lang="fr-FR" altLang="zh-CN" sz="1400" b="1" u="sng" dirty="0">
              <a:solidFill>
                <a:srgbClr val="FF0000"/>
              </a:solidFill>
              <a:latin typeface="Century Gothic" pitchFamily="34" charset="0"/>
              <a:cs typeface="Times New Roman" pitchFamily="18" charset="0"/>
            </a:endParaRPr>
          </a:p>
          <a:p>
            <a:pPr eaLnBrk="1" hangingPunct="1">
              <a:lnSpc>
                <a:spcPct val="150000"/>
              </a:lnSpc>
              <a:buClr>
                <a:srgbClr val="0066CC"/>
              </a:buClr>
              <a:buSzPct val="45000"/>
              <a:defRPr/>
            </a:pPr>
            <a:r>
              <a:rPr lang="zh-CN" altLang="fr-FR" sz="1400" b="1" dirty="0">
                <a:solidFill>
                  <a:srgbClr val="444444"/>
                </a:solidFill>
                <a:latin typeface="Century Gothic" pitchFamily="34" charset="0"/>
                <a:cs typeface="Times New Roman" pitchFamily="18" charset="0"/>
              </a:rPr>
              <a:t>一个外国学生即使用完</a:t>
            </a:r>
            <a:r>
              <a:rPr lang="fr-FR" altLang="zh-CN" sz="1400" b="1" dirty="0">
                <a:solidFill>
                  <a:srgbClr val="444444"/>
                </a:solidFill>
                <a:latin typeface="Century Gothic" pitchFamily="34" charset="0"/>
                <a:cs typeface="Times New Roman" pitchFamily="18" charset="0"/>
              </a:rPr>
              <a:t>964</a:t>
            </a:r>
            <a:r>
              <a:rPr lang="zh-CN" altLang="fr-FR" sz="1400" b="1" dirty="0">
                <a:solidFill>
                  <a:srgbClr val="444444"/>
                </a:solidFill>
                <a:latin typeface="Century Gothic" pitchFamily="34" charset="0"/>
                <a:cs typeface="Times New Roman" pitchFamily="18" charset="0"/>
              </a:rPr>
              <a:t>小时合法工作时间，</a:t>
            </a:r>
            <a:r>
              <a:rPr lang="zh-CN" altLang="fr-FR" sz="1400" b="1" dirty="0">
                <a:solidFill>
                  <a:srgbClr val="FF0000"/>
                </a:solidFill>
                <a:latin typeface="Century Gothic" pitchFamily="34" charset="0"/>
                <a:cs typeface="Times New Roman" pitchFamily="18" charset="0"/>
              </a:rPr>
              <a:t>净收入也只在</a:t>
            </a:r>
            <a:r>
              <a:rPr lang="fr-FR" altLang="zh-CN" sz="1400" b="1" dirty="0" smtClean="0">
                <a:solidFill>
                  <a:srgbClr val="FF0000"/>
                </a:solidFill>
                <a:latin typeface="Century Gothic" pitchFamily="34" charset="0"/>
                <a:cs typeface="Times New Roman" pitchFamily="18" charset="0"/>
              </a:rPr>
              <a:t>7249, 28 </a:t>
            </a:r>
            <a:r>
              <a:rPr lang="zh-CN" altLang="fr-FR" sz="1400" b="1" dirty="0">
                <a:solidFill>
                  <a:srgbClr val="FF0000"/>
                </a:solidFill>
                <a:latin typeface="Century Gothic" pitchFamily="34" charset="0"/>
                <a:cs typeface="Times New Roman" pitchFamily="18" charset="0"/>
              </a:rPr>
              <a:t>欧元</a:t>
            </a:r>
            <a:r>
              <a:rPr lang="zh-CN" altLang="fr-FR" sz="1400" b="1" dirty="0" smtClean="0">
                <a:solidFill>
                  <a:srgbClr val="FF0000"/>
                </a:solidFill>
                <a:latin typeface="Century Gothic" pitchFamily="34" charset="0"/>
                <a:cs typeface="Times New Roman" pitchFamily="18" charset="0"/>
              </a:rPr>
              <a:t>。</a:t>
            </a:r>
            <a:endParaRPr lang="fr-FR" altLang="zh-CN" sz="1400" b="1" dirty="0" smtClean="0">
              <a:solidFill>
                <a:srgbClr val="FF0000"/>
              </a:solidFill>
              <a:latin typeface="Century Gothic" pitchFamily="34" charset="0"/>
              <a:cs typeface="Times New Roman" pitchFamily="18" charset="0"/>
            </a:endParaRPr>
          </a:p>
          <a:p>
            <a:pPr eaLnBrk="1" hangingPunct="1">
              <a:lnSpc>
                <a:spcPct val="150000"/>
              </a:lnSpc>
              <a:buClr>
                <a:srgbClr val="0066CC"/>
              </a:buClr>
              <a:buSzPct val="45000"/>
              <a:defRPr/>
            </a:pPr>
            <a:r>
              <a:rPr lang="fr-FR" altLang="zh-CN" sz="1400" b="1" dirty="0">
                <a:solidFill>
                  <a:srgbClr val="FF0000"/>
                </a:solidFill>
                <a:latin typeface="Century Gothic" pitchFamily="34" charset="0"/>
                <a:cs typeface="Times New Roman" pitchFamily="18" charset="0"/>
                <a:hlinkClick r:id="rId3"/>
              </a:rPr>
              <a:t>http://www.smic-horaire.com</a:t>
            </a:r>
            <a:r>
              <a:rPr lang="fr-FR" altLang="zh-CN" sz="1400" b="1" dirty="0" smtClean="0">
                <a:solidFill>
                  <a:srgbClr val="FF0000"/>
                </a:solidFill>
                <a:latin typeface="Century Gothic" pitchFamily="34" charset="0"/>
                <a:cs typeface="Times New Roman" pitchFamily="18" charset="0"/>
                <a:hlinkClick r:id="rId3"/>
              </a:rPr>
              <a:t>/</a:t>
            </a:r>
            <a:endParaRPr lang="fr-FR" altLang="zh-CN" sz="1400" b="1" dirty="0" smtClean="0">
              <a:solidFill>
                <a:srgbClr val="FF0000"/>
              </a:solidFill>
              <a:latin typeface="Century Gothic" pitchFamily="34" charset="0"/>
              <a:cs typeface="Times New Roman" pitchFamily="18" charset="0"/>
            </a:endParaRPr>
          </a:p>
        </p:txBody>
      </p:sp>
      <p:sp>
        <p:nvSpPr>
          <p:cNvPr id="8" name="ZoneTexte 7"/>
          <p:cNvSpPr txBox="1"/>
          <p:nvPr/>
        </p:nvSpPr>
        <p:spPr>
          <a:xfrm>
            <a:off x="1025850" y="1188041"/>
            <a:ext cx="7650606" cy="584775"/>
          </a:xfrm>
          <a:prstGeom prst="rect">
            <a:avLst/>
          </a:prstGeom>
          <a:noFill/>
        </p:spPr>
        <p:txBody>
          <a:bodyPr wrap="square" rtlCol="0">
            <a:spAutoFit/>
          </a:bodyPr>
          <a:lstStyle/>
          <a:p>
            <a:r>
              <a:rPr lang="zh-CN" altLang="fr-FR" sz="3200" b="1" cap="all" dirty="0">
                <a:solidFill>
                  <a:srgbClr val="009897"/>
                </a:solidFill>
                <a:latin typeface="Century Gothic" pitchFamily="34" charset="0"/>
              </a:rPr>
              <a:t>学生工作和收</a:t>
            </a:r>
            <a:r>
              <a:rPr lang="zh-CN" altLang="fr-FR" sz="3200" b="1" cap="all" dirty="0" smtClean="0">
                <a:solidFill>
                  <a:srgbClr val="009897"/>
                </a:solidFill>
                <a:latin typeface="Century Gothic" pitchFamily="34" charset="0"/>
              </a:rPr>
              <a:t>入</a:t>
            </a:r>
            <a:endParaRPr lang="fr-FR" altLang="fr-FR" sz="32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4694400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842886" y="1494041"/>
            <a:ext cx="7632848" cy="254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pPr>
            <a:endParaRPr lang="en-US" altLang="fr-FR" sz="1600" b="1" dirty="0">
              <a:solidFill>
                <a:schemeClr val="folHlink"/>
              </a:solidFill>
              <a:latin typeface="Century Gothic" pitchFamily="34" charset="0"/>
            </a:endParaRPr>
          </a:p>
          <a:p>
            <a:pPr lvl="1" eaLnBrk="1" hangingPunct="1">
              <a:lnSpc>
                <a:spcPct val="102000"/>
              </a:lnSpc>
              <a:buSzPct val="100000"/>
              <a:buFont typeface="Arial" pitchFamily="34" charset="0"/>
              <a:buChar char="•"/>
            </a:pPr>
            <a:r>
              <a:rPr lang="en-US" altLang="fr-FR" sz="1600" b="1" dirty="0">
                <a:solidFill>
                  <a:srgbClr val="444444"/>
                </a:solidFill>
                <a:latin typeface="Century Gothic" pitchFamily="34" charset="0"/>
                <a:cs typeface="Times New Roman" pitchFamily="18" charset="0"/>
              </a:rPr>
              <a:t>Maison </a:t>
            </a:r>
            <a:r>
              <a:rPr lang="en-US" altLang="fr-FR" sz="1600" b="1" dirty="0" err="1">
                <a:solidFill>
                  <a:srgbClr val="444444"/>
                </a:solidFill>
                <a:latin typeface="Century Gothic" pitchFamily="34" charset="0"/>
                <a:cs typeface="Times New Roman" pitchFamily="18" charset="0"/>
              </a:rPr>
              <a:t>médicale</a:t>
            </a:r>
            <a:r>
              <a:rPr lang="en-US" altLang="fr-FR" sz="1600" b="1" dirty="0">
                <a:solidFill>
                  <a:srgbClr val="444444"/>
                </a:solidFill>
                <a:latin typeface="Century Gothic" pitchFamily="34" charset="0"/>
                <a:cs typeface="Times New Roman" pitchFamily="18" charset="0"/>
              </a:rPr>
              <a:t> de </a:t>
            </a:r>
            <a:r>
              <a:rPr lang="en-US" altLang="fr-FR" sz="1600" b="1" dirty="0" err="1">
                <a:solidFill>
                  <a:srgbClr val="444444"/>
                </a:solidFill>
                <a:latin typeface="Century Gothic" pitchFamily="34" charset="0"/>
                <a:cs typeface="Times New Roman" pitchFamily="18" charset="0"/>
              </a:rPr>
              <a:t>garde</a:t>
            </a:r>
            <a:r>
              <a:rPr lang="en-US" altLang="fr-FR" sz="1600" b="1" dirty="0">
                <a:solidFill>
                  <a:srgbClr val="444444"/>
                </a:solidFill>
                <a:latin typeface="Century Gothic" pitchFamily="34" charset="0"/>
                <a:cs typeface="Times New Roman" pitchFamily="18" charset="0"/>
              </a:rPr>
              <a:t>  </a:t>
            </a:r>
            <a:r>
              <a:rPr lang="zh-CN" altLang="fr-FR" sz="1600" b="1" dirty="0">
                <a:solidFill>
                  <a:srgbClr val="444444"/>
                </a:solidFill>
                <a:latin typeface="Century Gothic" pitchFamily="34" charset="0"/>
                <a:cs typeface="Times New Roman" pitchFamily="18" charset="0"/>
              </a:rPr>
              <a:t>晚间诊</a:t>
            </a:r>
            <a:r>
              <a:rPr lang="zh-CN" altLang="fr-FR" sz="1600" b="1" dirty="0" smtClean="0">
                <a:solidFill>
                  <a:srgbClr val="444444"/>
                </a:solidFill>
                <a:latin typeface="Century Gothic" pitchFamily="34" charset="0"/>
                <a:cs typeface="Times New Roman" pitchFamily="18" charset="0"/>
              </a:rPr>
              <a:t>所</a:t>
            </a:r>
            <a:endParaRPr lang="fr-FR" altLang="zh-CN" sz="1600" b="1" dirty="0" smtClean="0">
              <a:solidFill>
                <a:srgbClr val="444444"/>
              </a:solidFill>
              <a:latin typeface="Century Gothic" pitchFamily="34" charset="0"/>
              <a:cs typeface="Times New Roman" pitchFamily="18" charset="0"/>
            </a:endParaRPr>
          </a:p>
          <a:p>
            <a:pPr marL="457200" lvl="1" indent="0" eaLnBrk="1" hangingPunct="1">
              <a:lnSpc>
                <a:spcPct val="102000"/>
              </a:lnSpc>
              <a:buSzPct val="100000"/>
            </a:pPr>
            <a:r>
              <a:rPr lang="zh-CN" altLang="fr-FR" sz="1600" b="1" dirty="0">
                <a:solidFill>
                  <a:srgbClr val="444444"/>
                </a:solidFill>
                <a:latin typeface="Century Gothic" pitchFamily="34" charset="0"/>
                <a:cs typeface="Times New Roman" pitchFamily="18" charset="0"/>
              </a:rPr>
              <a:t>周一至周五</a:t>
            </a:r>
            <a:r>
              <a:rPr lang="fr-FR" altLang="zh-CN" sz="1600" b="1" dirty="0">
                <a:solidFill>
                  <a:srgbClr val="444444"/>
                </a:solidFill>
                <a:latin typeface="Century Gothic" pitchFamily="34" charset="0"/>
                <a:cs typeface="Times New Roman" pitchFamily="18" charset="0"/>
              </a:rPr>
              <a:t>en semaine de 20 h à 24 h </a:t>
            </a:r>
          </a:p>
          <a:p>
            <a:pPr marL="457200" lvl="1" indent="0" eaLnBrk="1" hangingPunct="1">
              <a:lnSpc>
                <a:spcPct val="102000"/>
              </a:lnSpc>
              <a:buSzPct val="100000"/>
            </a:pPr>
            <a:r>
              <a:rPr lang="zh-CN" altLang="fr-FR" sz="1600" b="1" dirty="0">
                <a:solidFill>
                  <a:srgbClr val="444444"/>
                </a:solidFill>
                <a:latin typeface="Century Gothic" pitchFamily="34" charset="0"/>
                <a:cs typeface="Times New Roman" pitchFamily="18" charset="0"/>
              </a:rPr>
              <a:t>星期六</a:t>
            </a:r>
            <a:r>
              <a:rPr lang="fr-FR" altLang="zh-CN" sz="1600" b="1" dirty="0">
                <a:solidFill>
                  <a:srgbClr val="444444"/>
                </a:solidFill>
                <a:latin typeface="Century Gothic" pitchFamily="34" charset="0"/>
                <a:cs typeface="Times New Roman" pitchFamily="18" charset="0"/>
              </a:rPr>
              <a:t>le samedi de 12 h à 24 h </a:t>
            </a:r>
          </a:p>
          <a:p>
            <a:pPr marL="457200" lvl="1" indent="0" eaLnBrk="1" hangingPunct="1">
              <a:lnSpc>
                <a:spcPct val="102000"/>
              </a:lnSpc>
              <a:buSzPct val="100000"/>
            </a:pPr>
            <a:r>
              <a:rPr lang="zh-CN" altLang="fr-FR" sz="1600" b="1" dirty="0">
                <a:solidFill>
                  <a:srgbClr val="444444"/>
                </a:solidFill>
                <a:latin typeface="Century Gothic" pitchFamily="34" charset="0"/>
                <a:cs typeface="Times New Roman" pitchFamily="18" charset="0"/>
              </a:rPr>
              <a:t>星期日</a:t>
            </a:r>
            <a:r>
              <a:rPr lang="fr-FR" altLang="zh-CN" sz="1600" b="1" dirty="0">
                <a:solidFill>
                  <a:srgbClr val="444444"/>
                </a:solidFill>
                <a:latin typeface="Century Gothic" pitchFamily="34" charset="0"/>
                <a:cs typeface="Times New Roman" pitchFamily="18" charset="0"/>
              </a:rPr>
              <a:t>le dimanche et jour férié de 8 h à 24 h </a:t>
            </a:r>
          </a:p>
          <a:p>
            <a:pPr marL="457200" lvl="1" indent="0" eaLnBrk="1" hangingPunct="1">
              <a:lnSpc>
                <a:spcPct val="102000"/>
              </a:lnSpc>
              <a:buSzPct val="100000"/>
            </a:pPr>
            <a:r>
              <a:rPr lang="fr-FR" altLang="zh-CN" sz="1100" dirty="0">
                <a:solidFill>
                  <a:srgbClr val="444444"/>
                </a:solidFill>
                <a:latin typeface="Century Gothic" pitchFamily="34" charset="0"/>
                <a:cs typeface="Times New Roman" pitchFamily="18" charset="0"/>
              </a:rPr>
              <a:t>http://www.lyon.fr/demarches-lyon-en-direct/famille/sante/maisons-medicales-de-garde.html</a:t>
            </a:r>
            <a:endParaRPr lang="fr-FR" altLang="zh-CN" sz="1100" dirty="0" smtClean="0">
              <a:solidFill>
                <a:srgbClr val="444444"/>
              </a:solidFill>
              <a:latin typeface="Century Gothic" pitchFamily="34" charset="0"/>
              <a:cs typeface="Times New Roman" pitchFamily="18" charset="0"/>
            </a:endParaRPr>
          </a:p>
          <a:p>
            <a:pPr marL="457200" lvl="1" indent="0" eaLnBrk="1" hangingPunct="1">
              <a:lnSpc>
                <a:spcPct val="102000"/>
              </a:lnSpc>
              <a:buSzPct val="100000"/>
            </a:pPr>
            <a:endParaRPr lang="en-US" altLang="fr-FR" sz="2400" dirty="0">
              <a:solidFill>
                <a:srgbClr val="444444"/>
              </a:solidFill>
              <a:latin typeface="Century Gothic" pitchFamily="34" charset="0"/>
              <a:cs typeface="Times New Roman" pitchFamily="18" charset="0"/>
            </a:endParaRPr>
          </a:p>
          <a:p>
            <a:r>
              <a:rPr lang="en-GB" altLang="fr-FR" sz="1400" dirty="0">
                <a:solidFill>
                  <a:srgbClr val="444444"/>
                </a:solidFill>
                <a:latin typeface="Century Gothic" pitchFamily="34" charset="0"/>
                <a:cs typeface="Times New Roman" pitchFamily="18" charset="0"/>
              </a:rPr>
              <a:t> </a:t>
            </a:r>
            <a:endParaRPr lang="fr-FR" altLang="fr-FR" sz="1400" dirty="0">
              <a:solidFill>
                <a:srgbClr val="444444"/>
              </a:solidFill>
              <a:latin typeface="Century Gothic" pitchFamily="34" charset="0"/>
              <a:cs typeface="Times New Roman" pitchFamily="18" charset="0"/>
            </a:endParaRPr>
          </a:p>
          <a:p>
            <a:pPr eaLnBrk="1" hangingPunct="1"/>
            <a:endParaRPr lang="fr-FR" sz="1400" dirty="0">
              <a:latin typeface="Arial"/>
            </a:endParaRPr>
          </a:p>
          <a:p>
            <a:pPr eaLnBrk="1" hangingPunct="1"/>
            <a:endParaRPr lang="fr-FR" sz="1400" dirty="0">
              <a:solidFill>
                <a:srgbClr val="444444"/>
              </a:solidFill>
              <a:latin typeface="Century Gothic" pitchFamily="34" charset="0"/>
            </a:endParaRPr>
          </a:p>
        </p:txBody>
      </p:sp>
      <p:sp>
        <p:nvSpPr>
          <p:cNvPr id="8" name="ZoneTexte 7"/>
          <p:cNvSpPr txBox="1"/>
          <p:nvPr/>
        </p:nvSpPr>
        <p:spPr>
          <a:xfrm>
            <a:off x="1025850" y="1167598"/>
            <a:ext cx="7650606" cy="523220"/>
          </a:xfrm>
          <a:prstGeom prst="rect">
            <a:avLst/>
          </a:prstGeom>
          <a:noFill/>
        </p:spPr>
        <p:txBody>
          <a:bodyPr wrap="square" rtlCol="0">
            <a:spAutoFit/>
          </a:bodyPr>
          <a:lstStyle/>
          <a:p>
            <a:r>
              <a:rPr lang="zh-CN" altLang="fr-FR" sz="2800" b="1" cap="all" dirty="0">
                <a:solidFill>
                  <a:srgbClr val="009897"/>
                </a:solidFill>
                <a:latin typeface="Century Gothic" pitchFamily="34" charset="0"/>
              </a:rPr>
              <a:t>有关医疗信息 </a:t>
            </a:r>
            <a:r>
              <a:rPr lang="fr-FR" altLang="zh-CN" sz="2800" b="1" cap="all" dirty="0" smtClean="0">
                <a:solidFill>
                  <a:srgbClr val="009897"/>
                </a:solidFill>
                <a:latin typeface="Century Gothic" pitchFamily="34" charset="0"/>
              </a:rPr>
              <a:t>: </a:t>
            </a:r>
            <a:r>
              <a:rPr lang="zh-CN" altLang="fr-FR" b="1" cap="all" dirty="0" smtClean="0">
                <a:solidFill>
                  <a:srgbClr val="009897"/>
                </a:solidFill>
                <a:latin typeface="Century Gothic" pitchFamily="34" charset="0"/>
              </a:rPr>
              <a:t>晚</a:t>
            </a:r>
            <a:r>
              <a:rPr lang="zh-CN" altLang="fr-FR" b="1" cap="all" dirty="0">
                <a:solidFill>
                  <a:srgbClr val="009897"/>
                </a:solidFill>
                <a:latin typeface="Century Gothic" pitchFamily="34" charset="0"/>
              </a:rPr>
              <a:t>间诊所、急症医生和晚上营业的药店</a:t>
            </a:r>
            <a:endParaRPr lang="fr-FR" altLang="fr-FR"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407077306"/>
              </p:ext>
            </p:extLst>
          </p:nvPr>
        </p:nvGraphicFramePr>
        <p:xfrm>
          <a:off x="1256376" y="3146750"/>
          <a:ext cx="6700000" cy="2926080"/>
        </p:xfrm>
        <a:graphic>
          <a:graphicData uri="http://schemas.openxmlformats.org/drawingml/2006/table">
            <a:tbl>
              <a:tblPr firstRow="1" bandRow="1">
                <a:tableStyleId>{5C22544A-7EE6-4342-B048-85BDC9FD1C3A}</a:tableStyleId>
              </a:tblPr>
              <a:tblGrid>
                <a:gridCol w="3350000"/>
                <a:gridCol w="3350000"/>
              </a:tblGrid>
              <a:tr h="1425763">
                <a:tc>
                  <a:txBody>
                    <a:bodyPr/>
                    <a:lstStyle/>
                    <a:p>
                      <a:r>
                        <a:rPr lang="fr-FR" dirty="0" smtClean="0"/>
                        <a:t>Maison médicale de garde Jean-Pierre Terrien, 8e</a:t>
                      </a:r>
                    </a:p>
                    <a:p>
                      <a:r>
                        <a:rPr lang="fr-FR" dirty="0" smtClean="0"/>
                        <a:t>264 avenue Berthelot  </a:t>
                      </a:r>
                    </a:p>
                    <a:p>
                      <a:r>
                        <a:rPr lang="fr-FR" dirty="0" smtClean="0"/>
                        <a:t>69008 Lyon  </a:t>
                      </a:r>
                    </a:p>
                    <a:p>
                      <a:r>
                        <a:rPr lang="fr-FR" dirty="0" smtClean="0"/>
                        <a:t>04 72 33 00 33</a:t>
                      </a:r>
                    </a:p>
                  </a:txBody>
                  <a:tcPr/>
                </a:tc>
                <a:tc>
                  <a:txBody>
                    <a:bodyPr/>
                    <a:lstStyle/>
                    <a:p>
                      <a:r>
                        <a:rPr lang="fr-FR" dirty="0" smtClean="0"/>
                        <a:t>Maison médicale de garde </a:t>
                      </a:r>
                      <a:r>
                        <a:rPr lang="fr-FR" dirty="0" err="1" smtClean="0"/>
                        <a:t>Buyer</a:t>
                      </a:r>
                      <a:r>
                        <a:rPr lang="fr-FR" dirty="0" smtClean="0"/>
                        <a:t>, 5e</a:t>
                      </a:r>
                    </a:p>
                    <a:p>
                      <a:r>
                        <a:rPr lang="fr-FR" dirty="0" smtClean="0"/>
                        <a:t>173 avenue Barthélémy </a:t>
                      </a:r>
                      <a:r>
                        <a:rPr lang="fr-FR" dirty="0" err="1" smtClean="0"/>
                        <a:t>Buyer</a:t>
                      </a:r>
                      <a:r>
                        <a:rPr lang="fr-FR" dirty="0" smtClean="0"/>
                        <a:t>  </a:t>
                      </a:r>
                    </a:p>
                    <a:p>
                      <a:r>
                        <a:rPr lang="fr-FR" dirty="0" smtClean="0"/>
                        <a:t>69005 Lyon  </a:t>
                      </a:r>
                    </a:p>
                    <a:p>
                      <a:r>
                        <a:rPr lang="fr-FR" dirty="0" smtClean="0"/>
                        <a:t>04 72 33 00 33</a:t>
                      </a:r>
                    </a:p>
                  </a:txBody>
                  <a:tcPr/>
                </a:tc>
              </a:tr>
              <a:tr h="1445567">
                <a:tc>
                  <a:txBody>
                    <a:bodyPr/>
                    <a:lstStyle/>
                    <a:p>
                      <a:r>
                        <a:rPr lang="fr-FR" dirty="0" smtClean="0"/>
                        <a:t>Maison médicale de garde Sarrail, 6e</a:t>
                      </a:r>
                    </a:p>
                    <a:p>
                      <a:r>
                        <a:rPr lang="fr-FR" dirty="0" smtClean="0"/>
                        <a:t>16 quai Général Sarrail  </a:t>
                      </a:r>
                    </a:p>
                    <a:p>
                      <a:r>
                        <a:rPr lang="fr-FR" dirty="0" smtClean="0"/>
                        <a:t>69006 Lyon  </a:t>
                      </a:r>
                    </a:p>
                    <a:p>
                      <a:r>
                        <a:rPr lang="fr-FR" dirty="0" smtClean="0"/>
                        <a:t>04 72 33 00 33</a:t>
                      </a:r>
                    </a:p>
                  </a:txBody>
                  <a:tcPr/>
                </a:tc>
                <a:tc>
                  <a:txBody>
                    <a:bodyPr/>
                    <a:lstStyle/>
                    <a:p>
                      <a:r>
                        <a:rPr lang="fr-FR" dirty="0" smtClean="0"/>
                        <a:t>Maison médicale de garde Valmy, 9e</a:t>
                      </a:r>
                    </a:p>
                    <a:p>
                      <a:r>
                        <a:rPr lang="fr-FR" dirty="0" smtClean="0"/>
                        <a:t>3 place du Marché  </a:t>
                      </a:r>
                    </a:p>
                    <a:p>
                      <a:r>
                        <a:rPr lang="fr-FR" dirty="0" smtClean="0"/>
                        <a:t>69009 Lyon  </a:t>
                      </a:r>
                    </a:p>
                    <a:p>
                      <a:r>
                        <a:rPr lang="fr-FR" dirty="0" smtClean="0"/>
                        <a:t>04 72 33 00 33</a:t>
                      </a:r>
                    </a:p>
                  </a:txBody>
                  <a:tcPr/>
                </a:tc>
              </a:tr>
            </a:tbl>
          </a:graphicData>
        </a:graphic>
      </p:graphicFrame>
    </p:spTree>
    <p:extLst>
      <p:ext uri="{BB962C8B-B14F-4D97-AF65-F5344CB8AC3E}">
        <p14:creationId xmlns:p14="http://schemas.microsoft.com/office/powerpoint/2010/main" val="3605601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842886" y="1494041"/>
            <a:ext cx="7833570" cy="4321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pPr>
            <a:endParaRPr lang="en-US" altLang="fr-FR" sz="1600" b="1" dirty="0">
              <a:solidFill>
                <a:schemeClr val="folHlink"/>
              </a:solidFill>
              <a:latin typeface="Century Gothic" pitchFamily="34" charset="0"/>
            </a:endParaRPr>
          </a:p>
          <a:p>
            <a:pPr lvl="1" eaLnBrk="1" hangingPunct="1">
              <a:lnSpc>
                <a:spcPct val="150000"/>
              </a:lnSpc>
              <a:buSzPct val="100000"/>
              <a:buFont typeface="Arial" pitchFamily="34" charset="0"/>
              <a:buChar char="•"/>
            </a:pPr>
            <a:r>
              <a:rPr lang="en-US" altLang="fr-FR" sz="1600" b="1" dirty="0">
                <a:solidFill>
                  <a:srgbClr val="444444"/>
                </a:solidFill>
                <a:latin typeface="Century Gothic" pitchFamily="34" charset="0"/>
                <a:cs typeface="Times New Roman" pitchFamily="18" charset="0"/>
              </a:rPr>
              <a:t>SOS </a:t>
            </a:r>
            <a:r>
              <a:rPr lang="en-US" altLang="fr-FR" sz="1600" b="1" dirty="0" err="1">
                <a:solidFill>
                  <a:srgbClr val="444444"/>
                </a:solidFill>
                <a:latin typeface="Century Gothic" pitchFamily="34" charset="0"/>
                <a:cs typeface="Times New Roman" pitchFamily="18" charset="0"/>
              </a:rPr>
              <a:t>Médecins</a:t>
            </a:r>
            <a:r>
              <a:rPr lang="en-US" altLang="fr-FR" sz="1600" b="1" dirty="0">
                <a:solidFill>
                  <a:srgbClr val="444444"/>
                </a:solidFill>
                <a:latin typeface="Century Gothic" pitchFamily="34" charset="0"/>
                <a:cs typeface="Times New Roman" pitchFamily="18" charset="0"/>
              </a:rPr>
              <a:t> </a:t>
            </a:r>
            <a:r>
              <a:rPr lang="zh-CN" altLang="fr-FR" sz="1600" b="1" dirty="0">
                <a:solidFill>
                  <a:srgbClr val="444444"/>
                </a:solidFill>
                <a:latin typeface="Century Gothic" pitchFamily="34" charset="0"/>
                <a:cs typeface="Times New Roman" pitchFamily="18" charset="0"/>
              </a:rPr>
              <a:t>急症医</a:t>
            </a:r>
            <a:r>
              <a:rPr lang="zh-CN" altLang="fr-FR" sz="1600" b="1" dirty="0" smtClean="0">
                <a:solidFill>
                  <a:srgbClr val="444444"/>
                </a:solidFill>
                <a:latin typeface="Century Gothic" pitchFamily="34" charset="0"/>
                <a:cs typeface="Times New Roman" pitchFamily="18" charset="0"/>
              </a:rPr>
              <a:t>生</a:t>
            </a:r>
            <a:endParaRPr lang="fr-FR" altLang="zh-CN" sz="1600" b="1" dirty="0" smtClean="0">
              <a:solidFill>
                <a:srgbClr val="444444"/>
              </a:solidFill>
              <a:latin typeface="Century Gothic" pitchFamily="34" charset="0"/>
              <a:cs typeface="Times New Roman" pitchFamily="18" charset="0"/>
            </a:endParaRPr>
          </a:p>
          <a:p>
            <a:pPr marL="457200" lvl="1" indent="0" eaLnBrk="1" hangingPunct="1">
              <a:lnSpc>
                <a:spcPct val="150000"/>
              </a:lnSpc>
              <a:buSzPct val="100000"/>
            </a:pPr>
            <a:r>
              <a:rPr lang="fr-FR" altLang="zh-CN" sz="1600" b="1" dirty="0">
                <a:solidFill>
                  <a:srgbClr val="444444"/>
                </a:solidFill>
                <a:latin typeface="Century Gothic" pitchFamily="34" charset="0"/>
                <a:cs typeface="Times New Roman" pitchFamily="18" charset="0"/>
              </a:rPr>
              <a:t>http://www.sos-medecin-lyon.fr</a:t>
            </a:r>
            <a:r>
              <a:rPr lang="fr-FR" altLang="zh-CN" sz="1600" b="1" dirty="0" smtClean="0">
                <a:solidFill>
                  <a:srgbClr val="444444"/>
                </a:solidFill>
                <a:latin typeface="Century Gothic" pitchFamily="34" charset="0"/>
                <a:cs typeface="Times New Roman" pitchFamily="18" charset="0"/>
              </a:rPr>
              <a:t>/</a:t>
            </a:r>
          </a:p>
          <a:p>
            <a:pPr marL="457200" lvl="1" indent="0" eaLnBrk="1" hangingPunct="1">
              <a:lnSpc>
                <a:spcPct val="150000"/>
              </a:lnSpc>
              <a:buSzPct val="100000"/>
            </a:pPr>
            <a:r>
              <a:rPr lang="en-US" altLang="fr-FR" sz="1600" b="1" dirty="0" err="1">
                <a:solidFill>
                  <a:srgbClr val="444444"/>
                </a:solidFill>
                <a:latin typeface="Century Gothic" pitchFamily="34" charset="0"/>
                <a:cs typeface="Times New Roman" pitchFamily="18" charset="0"/>
              </a:rPr>
              <a:t>Visite</a:t>
            </a:r>
            <a:r>
              <a:rPr lang="en-US" altLang="fr-FR" sz="1600" b="1" dirty="0">
                <a:solidFill>
                  <a:srgbClr val="444444"/>
                </a:solidFill>
                <a:latin typeface="Century Gothic" pitchFamily="34" charset="0"/>
                <a:cs typeface="Times New Roman" pitchFamily="18" charset="0"/>
              </a:rPr>
              <a:t> à domicile </a:t>
            </a:r>
            <a:r>
              <a:rPr lang="zh-CN" altLang="fr-FR" sz="1600" b="1" dirty="0">
                <a:solidFill>
                  <a:srgbClr val="444444"/>
                </a:solidFill>
                <a:latin typeface="Century Gothic" pitchFamily="34" charset="0"/>
                <a:cs typeface="Times New Roman" pitchFamily="18" charset="0"/>
              </a:rPr>
              <a:t>家庭服务</a:t>
            </a:r>
          </a:p>
          <a:p>
            <a:pPr marL="457200" lvl="1" indent="0" eaLnBrk="1" hangingPunct="1">
              <a:lnSpc>
                <a:spcPct val="150000"/>
              </a:lnSpc>
              <a:buSzPct val="100000"/>
            </a:pPr>
            <a:r>
              <a:rPr lang="en-US" altLang="fr-FR" sz="1600" b="1" dirty="0" err="1">
                <a:solidFill>
                  <a:srgbClr val="444444"/>
                </a:solidFill>
                <a:latin typeface="Century Gothic" pitchFamily="34" charset="0"/>
                <a:cs typeface="Times New Roman" pitchFamily="18" charset="0"/>
              </a:rPr>
              <a:t>Contacter</a:t>
            </a:r>
            <a:r>
              <a:rPr lang="en-US" altLang="fr-FR" sz="1600" b="1" dirty="0">
                <a:solidFill>
                  <a:srgbClr val="444444"/>
                </a:solidFill>
                <a:latin typeface="Century Gothic" pitchFamily="34" charset="0"/>
                <a:cs typeface="Times New Roman" pitchFamily="18" charset="0"/>
              </a:rPr>
              <a:t> le </a:t>
            </a:r>
            <a:r>
              <a:rPr lang="en-US" altLang="fr-FR" sz="1600" b="1" dirty="0" err="1">
                <a:solidFill>
                  <a:srgbClr val="444444"/>
                </a:solidFill>
                <a:latin typeface="Century Gothic" pitchFamily="34" charset="0"/>
                <a:cs typeface="Times New Roman" pitchFamily="18" charset="0"/>
              </a:rPr>
              <a:t>centre</a:t>
            </a:r>
            <a:r>
              <a:rPr lang="en-US" altLang="fr-FR" sz="1600" b="1" dirty="0">
                <a:solidFill>
                  <a:srgbClr val="444444"/>
                </a:solidFill>
                <a:latin typeface="Century Gothic" pitchFamily="34" charset="0"/>
                <a:cs typeface="Times New Roman" pitchFamily="18" charset="0"/>
              </a:rPr>
              <a:t> </a:t>
            </a:r>
            <a:r>
              <a:rPr lang="en-US" altLang="fr-FR" sz="1600" b="1" dirty="0" err="1">
                <a:solidFill>
                  <a:srgbClr val="444444"/>
                </a:solidFill>
                <a:latin typeface="Century Gothic" pitchFamily="34" charset="0"/>
                <a:cs typeface="Times New Roman" pitchFamily="18" charset="0"/>
              </a:rPr>
              <a:t>d’appels</a:t>
            </a:r>
            <a:r>
              <a:rPr lang="en-US" altLang="fr-FR" sz="1600" b="1" dirty="0">
                <a:solidFill>
                  <a:srgbClr val="444444"/>
                </a:solidFill>
                <a:latin typeface="Century Gothic" pitchFamily="34" charset="0"/>
                <a:cs typeface="Times New Roman" pitchFamily="18" charset="0"/>
              </a:rPr>
              <a:t> au 04 78 83 51 </a:t>
            </a:r>
            <a:r>
              <a:rPr lang="en-US" altLang="fr-FR" sz="1600" b="1" dirty="0" smtClean="0">
                <a:solidFill>
                  <a:srgbClr val="444444"/>
                </a:solidFill>
                <a:latin typeface="Century Gothic" pitchFamily="34" charset="0"/>
                <a:cs typeface="Times New Roman" pitchFamily="18" charset="0"/>
              </a:rPr>
              <a:t>51 </a:t>
            </a:r>
            <a:r>
              <a:rPr lang="en-US" altLang="fr-FR" sz="1600" b="1" dirty="0" err="1">
                <a:solidFill>
                  <a:srgbClr val="444444"/>
                </a:solidFill>
                <a:latin typeface="Century Gothic" pitchFamily="34" charset="0"/>
                <a:cs typeface="Times New Roman" pitchFamily="18" charset="0"/>
              </a:rPr>
              <a:t>jours</a:t>
            </a:r>
            <a:r>
              <a:rPr lang="en-US" altLang="fr-FR" sz="1600" b="1" dirty="0">
                <a:solidFill>
                  <a:srgbClr val="444444"/>
                </a:solidFill>
                <a:latin typeface="Century Gothic" pitchFamily="34" charset="0"/>
                <a:cs typeface="Times New Roman" pitchFamily="18" charset="0"/>
              </a:rPr>
              <a:t> / </a:t>
            </a:r>
            <a:r>
              <a:rPr lang="en-US" altLang="fr-FR" sz="1600" b="1" dirty="0" smtClean="0">
                <a:solidFill>
                  <a:srgbClr val="444444"/>
                </a:solidFill>
                <a:latin typeface="Century Gothic" pitchFamily="34" charset="0"/>
                <a:cs typeface="Times New Roman" pitchFamily="18" charset="0"/>
              </a:rPr>
              <a:t>an et 7 </a:t>
            </a:r>
            <a:r>
              <a:rPr lang="en-US" altLang="fr-FR" sz="1600" b="1" dirty="0" err="1">
                <a:solidFill>
                  <a:srgbClr val="444444"/>
                </a:solidFill>
                <a:latin typeface="Century Gothic" pitchFamily="34" charset="0"/>
                <a:cs typeface="Times New Roman" pitchFamily="18" charset="0"/>
              </a:rPr>
              <a:t>jours</a:t>
            </a:r>
            <a:r>
              <a:rPr lang="en-US" altLang="fr-FR" sz="1600" b="1" dirty="0">
                <a:solidFill>
                  <a:srgbClr val="444444"/>
                </a:solidFill>
                <a:latin typeface="Century Gothic" pitchFamily="34" charset="0"/>
                <a:cs typeface="Times New Roman" pitchFamily="18" charset="0"/>
              </a:rPr>
              <a:t> / 7</a:t>
            </a:r>
          </a:p>
          <a:p>
            <a:pPr marL="457200" lvl="1" indent="0" eaLnBrk="1" hangingPunct="1">
              <a:lnSpc>
                <a:spcPct val="150000"/>
              </a:lnSpc>
              <a:buSzPct val="100000"/>
            </a:pPr>
            <a:r>
              <a:rPr lang="en-US" altLang="fr-FR" sz="1600" b="1" dirty="0">
                <a:solidFill>
                  <a:srgbClr val="444444"/>
                </a:solidFill>
                <a:latin typeface="Century Gothic" pitchFamily="34" charset="0"/>
                <a:cs typeface="Times New Roman" pitchFamily="18" charset="0"/>
              </a:rPr>
              <a:t>24h /24h Consultation </a:t>
            </a:r>
            <a:r>
              <a:rPr lang="en-US" altLang="fr-FR" sz="1600" b="1" dirty="0" err="1">
                <a:solidFill>
                  <a:srgbClr val="444444"/>
                </a:solidFill>
                <a:latin typeface="Century Gothic" pitchFamily="34" charset="0"/>
                <a:cs typeface="Times New Roman" pitchFamily="18" charset="0"/>
              </a:rPr>
              <a:t>sur</a:t>
            </a:r>
            <a:r>
              <a:rPr lang="en-US" altLang="fr-FR" sz="1600" b="1" dirty="0">
                <a:solidFill>
                  <a:srgbClr val="444444"/>
                </a:solidFill>
                <a:latin typeface="Century Gothic" pitchFamily="34" charset="0"/>
                <a:cs typeface="Times New Roman" pitchFamily="18" charset="0"/>
              </a:rPr>
              <a:t> place </a:t>
            </a:r>
            <a:r>
              <a:rPr lang="zh-CN" altLang="fr-FR" sz="1600" b="1" dirty="0">
                <a:solidFill>
                  <a:srgbClr val="444444"/>
                </a:solidFill>
                <a:latin typeface="Century Gothic" pitchFamily="34" charset="0"/>
                <a:cs typeface="Times New Roman" pitchFamily="18" charset="0"/>
              </a:rPr>
              <a:t>诊所服</a:t>
            </a:r>
            <a:r>
              <a:rPr lang="zh-CN" altLang="fr-FR" sz="1600" b="1" dirty="0" smtClean="0">
                <a:solidFill>
                  <a:srgbClr val="444444"/>
                </a:solidFill>
                <a:latin typeface="Century Gothic" pitchFamily="34" charset="0"/>
                <a:cs typeface="Times New Roman" pitchFamily="18" charset="0"/>
              </a:rPr>
              <a:t>务需</a:t>
            </a:r>
            <a:r>
              <a:rPr lang="zh-CN" altLang="fr-FR" sz="1600" b="1" dirty="0">
                <a:solidFill>
                  <a:srgbClr val="444444"/>
                </a:solidFill>
                <a:latin typeface="Century Gothic" pitchFamily="34" charset="0"/>
                <a:cs typeface="Times New Roman" pitchFamily="18" charset="0"/>
              </a:rPr>
              <a:t>要打电话预</a:t>
            </a:r>
            <a:r>
              <a:rPr lang="zh-CN" altLang="fr-FR" sz="1600" b="1" dirty="0" smtClean="0">
                <a:solidFill>
                  <a:srgbClr val="444444"/>
                </a:solidFill>
                <a:latin typeface="Century Gothic" pitchFamily="34" charset="0"/>
                <a:cs typeface="Times New Roman" pitchFamily="18" charset="0"/>
              </a:rPr>
              <a:t>约</a:t>
            </a:r>
            <a:r>
              <a:rPr lang="fr-FR" altLang="zh-CN" sz="1600" b="1" dirty="0" smtClean="0">
                <a:solidFill>
                  <a:srgbClr val="444444"/>
                </a:solidFill>
                <a:latin typeface="Century Gothic" pitchFamily="34" charset="0"/>
                <a:cs typeface="Times New Roman" pitchFamily="18" charset="0"/>
              </a:rPr>
              <a:t>.</a:t>
            </a:r>
            <a:endParaRPr lang="zh-CN" altLang="fr-FR" sz="1600" b="1" dirty="0">
              <a:solidFill>
                <a:srgbClr val="444444"/>
              </a:solidFill>
              <a:latin typeface="Century Gothic" pitchFamily="34" charset="0"/>
              <a:cs typeface="Times New Roman" pitchFamily="18" charset="0"/>
            </a:endParaRPr>
          </a:p>
          <a:p>
            <a:pPr marL="457200" lvl="1" indent="0" eaLnBrk="1" hangingPunct="1">
              <a:lnSpc>
                <a:spcPct val="150000"/>
              </a:lnSpc>
              <a:buSzPct val="100000"/>
            </a:pPr>
            <a:r>
              <a:rPr lang="en-US" altLang="fr-FR" sz="1600" b="1" dirty="0">
                <a:solidFill>
                  <a:srgbClr val="444444"/>
                </a:solidFill>
                <a:latin typeface="Century Gothic" pitchFamily="34" charset="0"/>
                <a:cs typeface="Times New Roman" pitchFamily="18" charset="0"/>
              </a:rPr>
              <a:t>Le </a:t>
            </a:r>
            <a:r>
              <a:rPr lang="en-US" altLang="fr-FR" sz="1600" b="1" dirty="0" err="1">
                <a:solidFill>
                  <a:srgbClr val="444444"/>
                </a:solidFill>
                <a:latin typeface="Century Gothic" pitchFamily="34" charset="0"/>
                <a:cs typeface="Times New Roman" pitchFamily="18" charset="0"/>
              </a:rPr>
              <a:t>malade</a:t>
            </a:r>
            <a:r>
              <a:rPr lang="en-US" altLang="fr-FR" sz="1600" b="1" dirty="0">
                <a:solidFill>
                  <a:srgbClr val="444444"/>
                </a:solidFill>
                <a:latin typeface="Century Gothic" pitchFamily="34" charset="0"/>
                <a:cs typeface="Times New Roman" pitchFamily="18" charset="0"/>
              </a:rPr>
              <a:t> a </a:t>
            </a:r>
            <a:r>
              <a:rPr lang="en-US" altLang="fr-FR" sz="1600" b="1" dirty="0" err="1">
                <a:solidFill>
                  <a:srgbClr val="444444"/>
                </a:solidFill>
                <a:latin typeface="Century Gothic" pitchFamily="34" charset="0"/>
                <a:cs typeface="Times New Roman" pitchFamily="18" charset="0"/>
              </a:rPr>
              <a:t>également</a:t>
            </a:r>
            <a:r>
              <a:rPr lang="en-US" altLang="fr-FR" sz="1600" b="1" dirty="0">
                <a:solidFill>
                  <a:srgbClr val="444444"/>
                </a:solidFill>
                <a:latin typeface="Century Gothic" pitchFamily="34" charset="0"/>
                <a:cs typeface="Times New Roman" pitchFamily="18" charset="0"/>
              </a:rPr>
              <a:t> la </a:t>
            </a:r>
            <a:r>
              <a:rPr lang="en-US" altLang="fr-FR" sz="1600" b="1" dirty="0" err="1">
                <a:solidFill>
                  <a:srgbClr val="444444"/>
                </a:solidFill>
                <a:latin typeface="Century Gothic" pitchFamily="34" charset="0"/>
                <a:cs typeface="Times New Roman" pitchFamily="18" charset="0"/>
              </a:rPr>
              <a:t>possibilité</a:t>
            </a:r>
            <a:r>
              <a:rPr lang="en-US" altLang="fr-FR" sz="1600" b="1" dirty="0">
                <a:solidFill>
                  <a:srgbClr val="444444"/>
                </a:solidFill>
                <a:latin typeface="Century Gothic" pitchFamily="34" charset="0"/>
                <a:cs typeface="Times New Roman" pitchFamily="18" charset="0"/>
              </a:rPr>
              <a:t> de consulter un </a:t>
            </a:r>
            <a:r>
              <a:rPr lang="en-US" altLang="fr-FR" sz="1600" b="1" dirty="0" err="1">
                <a:solidFill>
                  <a:srgbClr val="444444"/>
                </a:solidFill>
                <a:latin typeface="Century Gothic" pitchFamily="34" charset="0"/>
                <a:cs typeface="Times New Roman" pitchFamily="18" charset="0"/>
              </a:rPr>
              <a:t>médecin</a:t>
            </a:r>
            <a:r>
              <a:rPr lang="en-US" altLang="fr-FR" sz="1600" b="1" dirty="0">
                <a:solidFill>
                  <a:srgbClr val="444444"/>
                </a:solidFill>
                <a:latin typeface="Century Gothic" pitchFamily="34" charset="0"/>
                <a:cs typeface="Times New Roman" pitchFamily="18" charset="0"/>
              </a:rPr>
              <a:t> </a:t>
            </a:r>
            <a:r>
              <a:rPr lang="en-US" altLang="fr-FR" sz="1600" b="1" dirty="0" err="1">
                <a:solidFill>
                  <a:srgbClr val="444444"/>
                </a:solidFill>
                <a:latin typeface="Century Gothic" pitchFamily="34" charset="0"/>
                <a:cs typeface="Times New Roman" pitchFamily="18" charset="0"/>
              </a:rPr>
              <a:t>sur</a:t>
            </a:r>
            <a:r>
              <a:rPr lang="en-US" altLang="fr-FR" sz="1600" b="1" dirty="0">
                <a:solidFill>
                  <a:srgbClr val="444444"/>
                </a:solidFill>
                <a:latin typeface="Century Gothic" pitchFamily="34" charset="0"/>
                <a:cs typeface="Times New Roman" pitchFamily="18" charset="0"/>
              </a:rPr>
              <a:t> place, </a:t>
            </a:r>
            <a:r>
              <a:rPr lang="en-US" altLang="fr-FR" sz="1600" b="1" dirty="0" err="1">
                <a:solidFill>
                  <a:srgbClr val="444444"/>
                </a:solidFill>
                <a:latin typeface="Century Gothic" pitchFamily="34" charset="0"/>
                <a:cs typeface="Times New Roman" pitchFamily="18" charset="0"/>
              </a:rPr>
              <a:t>dans</a:t>
            </a:r>
            <a:r>
              <a:rPr lang="en-US" altLang="fr-FR" sz="1600" b="1" dirty="0">
                <a:solidFill>
                  <a:srgbClr val="444444"/>
                </a:solidFill>
                <a:latin typeface="Century Gothic" pitchFamily="34" charset="0"/>
                <a:cs typeface="Times New Roman" pitchFamily="18" charset="0"/>
              </a:rPr>
              <a:t> les </a:t>
            </a:r>
            <a:r>
              <a:rPr lang="en-US" altLang="fr-FR" sz="1600" b="1" dirty="0" err="1">
                <a:solidFill>
                  <a:srgbClr val="444444"/>
                </a:solidFill>
                <a:latin typeface="Century Gothic" pitchFamily="34" charset="0"/>
                <a:cs typeface="Times New Roman" pitchFamily="18" charset="0"/>
              </a:rPr>
              <a:t>locaux</a:t>
            </a:r>
            <a:r>
              <a:rPr lang="en-US" altLang="fr-FR" sz="1600" b="1" dirty="0">
                <a:solidFill>
                  <a:srgbClr val="444444"/>
                </a:solidFill>
                <a:latin typeface="Century Gothic" pitchFamily="34" charset="0"/>
                <a:cs typeface="Times New Roman" pitchFamily="18" charset="0"/>
              </a:rPr>
              <a:t> de SOS </a:t>
            </a:r>
            <a:r>
              <a:rPr lang="en-US" altLang="fr-FR" sz="1600" b="1" dirty="0" err="1">
                <a:solidFill>
                  <a:srgbClr val="444444"/>
                </a:solidFill>
                <a:latin typeface="Century Gothic" pitchFamily="34" charset="0"/>
                <a:cs typeface="Times New Roman" pitchFamily="18" charset="0"/>
              </a:rPr>
              <a:t>Médecins</a:t>
            </a:r>
            <a:r>
              <a:rPr lang="en-US" altLang="fr-FR" sz="1600" b="1" dirty="0">
                <a:solidFill>
                  <a:srgbClr val="444444"/>
                </a:solidFill>
                <a:latin typeface="Century Gothic" pitchFamily="34" charset="0"/>
                <a:cs typeface="Times New Roman" pitchFamily="18" charset="0"/>
              </a:rPr>
              <a:t> Lyon. </a:t>
            </a:r>
            <a:r>
              <a:rPr lang="en-US" altLang="fr-FR" sz="1600" b="1" dirty="0">
                <a:solidFill>
                  <a:srgbClr val="FF0000"/>
                </a:solidFill>
                <a:latin typeface="Century Gothic" pitchFamily="34" charset="0"/>
                <a:cs typeface="Times New Roman" pitchFamily="18" charset="0"/>
              </a:rPr>
              <a:t>Il </a:t>
            </a:r>
            <a:r>
              <a:rPr lang="en-US" altLang="fr-FR" sz="1600" b="1" dirty="0" err="1">
                <a:solidFill>
                  <a:srgbClr val="FF0000"/>
                </a:solidFill>
                <a:latin typeface="Century Gothic" pitchFamily="34" charset="0"/>
                <a:cs typeface="Times New Roman" pitchFamily="18" charset="0"/>
              </a:rPr>
              <a:t>est</a:t>
            </a:r>
            <a:r>
              <a:rPr lang="en-US" altLang="fr-FR" sz="1600" b="1" dirty="0">
                <a:solidFill>
                  <a:srgbClr val="FF0000"/>
                </a:solidFill>
                <a:latin typeface="Century Gothic" pitchFamily="34" charset="0"/>
                <a:cs typeface="Times New Roman" pitchFamily="18" charset="0"/>
              </a:rPr>
              <a:t> </a:t>
            </a:r>
            <a:r>
              <a:rPr lang="en-US" altLang="fr-FR" sz="1600" b="1" dirty="0" err="1">
                <a:solidFill>
                  <a:srgbClr val="FF0000"/>
                </a:solidFill>
                <a:latin typeface="Century Gothic" pitchFamily="34" charset="0"/>
                <a:cs typeface="Times New Roman" pitchFamily="18" charset="0"/>
              </a:rPr>
              <a:t>impératif</a:t>
            </a:r>
            <a:r>
              <a:rPr lang="en-US" altLang="fr-FR" sz="1600" b="1" dirty="0">
                <a:solidFill>
                  <a:srgbClr val="FF0000"/>
                </a:solidFill>
                <a:latin typeface="Century Gothic" pitchFamily="34" charset="0"/>
                <a:cs typeface="Times New Roman" pitchFamily="18" charset="0"/>
              </a:rPr>
              <a:t> de </a:t>
            </a:r>
            <a:r>
              <a:rPr lang="en-US" altLang="fr-FR" sz="1600" b="1" dirty="0" err="1">
                <a:solidFill>
                  <a:srgbClr val="FF0000"/>
                </a:solidFill>
                <a:latin typeface="Century Gothic" pitchFamily="34" charset="0"/>
                <a:cs typeface="Times New Roman" pitchFamily="18" charset="0"/>
              </a:rPr>
              <a:t>prendre</a:t>
            </a:r>
            <a:r>
              <a:rPr lang="en-US" altLang="fr-FR" sz="1600" b="1" dirty="0">
                <a:solidFill>
                  <a:srgbClr val="FF0000"/>
                </a:solidFill>
                <a:latin typeface="Century Gothic" pitchFamily="34" charset="0"/>
                <a:cs typeface="Times New Roman" pitchFamily="18" charset="0"/>
              </a:rPr>
              <a:t> </a:t>
            </a:r>
            <a:r>
              <a:rPr lang="en-US" altLang="fr-FR" sz="1600" b="1" dirty="0" err="1">
                <a:solidFill>
                  <a:srgbClr val="FF0000"/>
                </a:solidFill>
                <a:latin typeface="Century Gothic" pitchFamily="34" charset="0"/>
                <a:cs typeface="Times New Roman" pitchFamily="18" charset="0"/>
              </a:rPr>
              <a:t>rendez-vous</a:t>
            </a:r>
            <a:r>
              <a:rPr lang="en-US" altLang="fr-FR" sz="1600" b="1" dirty="0">
                <a:solidFill>
                  <a:srgbClr val="FF0000"/>
                </a:solidFill>
                <a:latin typeface="Century Gothic" pitchFamily="34" charset="0"/>
                <a:cs typeface="Times New Roman" pitchFamily="18" charset="0"/>
              </a:rPr>
              <a:t> au </a:t>
            </a:r>
            <a:r>
              <a:rPr lang="en-US" altLang="fr-FR" sz="1600" b="1" dirty="0" err="1">
                <a:solidFill>
                  <a:srgbClr val="FF0000"/>
                </a:solidFill>
                <a:latin typeface="Century Gothic" pitchFamily="34" charset="0"/>
                <a:cs typeface="Times New Roman" pitchFamily="18" charset="0"/>
              </a:rPr>
              <a:t>préalable</a:t>
            </a:r>
            <a:r>
              <a:rPr lang="en-US" altLang="fr-FR" sz="1600" b="1" dirty="0">
                <a:solidFill>
                  <a:srgbClr val="FF0000"/>
                </a:solidFill>
                <a:latin typeface="Century Gothic" pitchFamily="34" charset="0"/>
                <a:cs typeface="Times New Roman" pitchFamily="18" charset="0"/>
              </a:rPr>
              <a:t> par </a:t>
            </a:r>
            <a:r>
              <a:rPr lang="en-US" altLang="fr-FR" sz="1600" b="1" dirty="0" err="1">
                <a:solidFill>
                  <a:srgbClr val="FF0000"/>
                </a:solidFill>
                <a:latin typeface="Century Gothic" pitchFamily="34" charset="0"/>
                <a:cs typeface="Times New Roman" pitchFamily="18" charset="0"/>
              </a:rPr>
              <a:t>téléphone</a:t>
            </a:r>
            <a:r>
              <a:rPr lang="en-US" altLang="fr-FR" sz="1600" b="1" dirty="0">
                <a:solidFill>
                  <a:srgbClr val="FF0000"/>
                </a:solidFill>
                <a:latin typeface="Century Gothic" pitchFamily="34" charset="0"/>
                <a:cs typeface="Times New Roman" pitchFamily="18" charset="0"/>
              </a:rPr>
              <a:t> au 04 78 83 51 51</a:t>
            </a:r>
            <a:r>
              <a:rPr lang="en-US" altLang="fr-FR" sz="1600" b="1" dirty="0">
                <a:solidFill>
                  <a:srgbClr val="444444"/>
                </a:solidFill>
                <a:latin typeface="Century Gothic" pitchFamily="34" charset="0"/>
                <a:cs typeface="Times New Roman" pitchFamily="18" charset="0"/>
              </a:rPr>
              <a:t>.</a:t>
            </a:r>
          </a:p>
          <a:p>
            <a:pPr marL="457200" lvl="1" indent="0" eaLnBrk="1" hangingPunct="1">
              <a:lnSpc>
                <a:spcPct val="102000"/>
              </a:lnSpc>
              <a:buSzPct val="100000"/>
            </a:pPr>
            <a:endParaRPr lang="en-US" altLang="fr-FR" sz="2400" dirty="0">
              <a:solidFill>
                <a:srgbClr val="444444"/>
              </a:solidFill>
              <a:latin typeface="Century Gothic" pitchFamily="34" charset="0"/>
              <a:cs typeface="Times New Roman" pitchFamily="18" charset="0"/>
            </a:endParaRPr>
          </a:p>
          <a:p>
            <a:r>
              <a:rPr lang="en-GB" altLang="fr-FR" sz="1400" dirty="0">
                <a:solidFill>
                  <a:srgbClr val="444444"/>
                </a:solidFill>
                <a:latin typeface="Century Gothic" pitchFamily="34" charset="0"/>
                <a:cs typeface="Times New Roman" pitchFamily="18" charset="0"/>
              </a:rPr>
              <a:t> </a:t>
            </a:r>
            <a:endParaRPr lang="fr-FR" altLang="fr-FR" sz="1400" dirty="0">
              <a:solidFill>
                <a:srgbClr val="444444"/>
              </a:solidFill>
              <a:latin typeface="Century Gothic" pitchFamily="34" charset="0"/>
              <a:cs typeface="Times New Roman" pitchFamily="18" charset="0"/>
            </a:endParaRPr>
          </a:p>
          <a:p>
            <a:pPr eaLnBrk="1" hangingPunct="1"/>
            <a:endParaRPr lang="fr-FR" sz="1400" dirty="0">
              <a:latin typeface="Arial"/>
            </a:endParaRPr>
          </a:p>
          <a:p>
            <a:pPr eaLnBrk="1" hangingPunct="1"/>
            <a:endParaRPr lang="fr-FR" sz="1400" dirty="0">
              <a:solidFill>
                <a:srgbClr val="444444"/>
              </a:solidFill>
              <a:latin typeface="Century Gothic" pitchFamily="34" charset="0"/>
            </a:endParaRPr>
          </a:p>
        </p:txBody>
      </p:sp>
      <p:sp>
        <p:nvSpPr>
          <p:cNvPr id="8" name="ZoneTexte 7"/>
          <p:cNvSpPr txBox="1"/>
          <p:nvPr/>
        </p:nvSpPr>
        <p:spPr>
          <a:xfrm>
            <a:off x="1025850" y="1167598"/>
            <a:ext cx="7650606" cy="523220"/>
          </a:xfrm>
          <a:prstGeom prst="rect">
            <a:avLst/>
          </a:prstGeom>
          <a:noFill/>
        </p:spPr>
        <p:txBody>
          <a:bodyPr wrap="square" rtlCol="0">
            <a:spAutoFit/>
          </a:bodyPr>
          <a:lstStyle/>
          <a:p>
            <a:r>
              <a:rPr lang="zh-CN" altLang="fr-FR" sz="2800" b="1" cap="all" dirty="0">
                <a:solidFill>
                  <a:srgbClr val="009897"/>
                </a:solidFill>
                <a:latin typeface="Century Gothic" pitchFamily="34" charset="0"/>
              </a:rPr>
              <a:t>有关医疗信息 </a:t>
            </a:r>
            <a:r>
              <a:rPr lang="fr-FR" altLang="zh-CN" sz="2800" b="1" cap="all" dirty="0" smtClean="0">
                <a:solidFill>
                  <a:srgbClr val="009897"/>
                </a:solidFill>
                <a:latin typeface="Century Gothic" pitchFamily="34" charset="0"/>
              </a:rPr>
              <a:t>: </a:t>
            </a:r>
            <a:r>
              <a:rPr lang="zh-CN" altLang="fr-FR" b="1" cap="all" dirty="0" smtClean="0">
                <a:solidFill>
                  <a:srgbClr val="009897"/>
                </a:solidFill>
                <a:latin typeface="Century Gothic" pitchFamily="34" charset="0"/>
              </a:rPr>
              <a:t>晚</a:t>
            </a:r>
            <a:r>
              <a:rPr lang="zh-CN" altLang="fr-FR" b="1" cap="all" dirty="0">
                <a:solidFill>
                  <a:srgbClr val="009897"/>
                </a:solidFill>
                <a:latin typeface="Century Gothic" pitchFamily="34" charset="0"/>
              </a:rPr>
              <a:t>间诊所、急症医生和晚上营业的药店</a:t>
            </a:r>
            <a:endParaRPr lang="fr-FR" altLang="fr-FR"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5" name="Tableau 4"/>
          <p:cNvGraphicFramePr>
            <a:graphicFrameLocks noGrp="1"/>
          </p:cNvGraphicFramePr>
          <p:nvPr>
            <p:extLst>
              <p:ext uri="{D42A27DB-BD31-4B8C-83A1-F6EECF244321}">
                <p14:modId xmlns:p14="http://schemas.microsoft.com/office/powerpoint/2010/main" val="3950804102"/>
              </p:ext>
            </p:extLst>
          </p:nvPr>
        </p:nvGraphicFramePr>
        <p:xfrm>
          <a:off x="1208979" y="4748496"/>
          <a:ext cx="7473528" cy="1463040"/>
        </p:xfrm>
        <a:graphic>
          <a:graphicData uri="http://schemas.openxmlformats.org/drawingml/2006/table">
            <a:tbl>
              <a:tblPr firstRow="1" bandRow="1">
                <a:tableStyleId>{5C22544A-7EE6-4342-B048-85BDC9FD1C3A}</a:tableStyleId>
              </a:tblPr>
              <a:tblGrid>
                <a:gridCol w="3736764"/>
                <a:gridCol w="3736764"/>
              </a:tblGrid>
              <a:tr h="1430848">
                <a:tc>
                  <a:txBody>
                    <a:bodyPr/>
                    <a:lstStyle/>
                    <a:p>
                      <a:r>
                        <a:rPr lang="fr-FR" sz="1600" dirty="0" smtClean="0"/>
                        <a:t>Horaires </a:t>
                      </a:r>
                      <a:r>
                        <a:rPr lang="zh-CN" altLang="fr-FR" sz="1600" dirty="0" smtClean="0"/>
                        <a:t>时间</a:t>
                      </a:r>
                    </a:p>
                    <a:p>
                      <a:r>
                        <a:rPr lang="zh-CN" altLang="fr-FR" sz="1600" dirty="0" smtClean="0"/>
                        <a:t>周一至周五</a:t>
                      </a:r>
                    </a:p>
                    <a:p>
                      <a:r>
                        <a:rPr lang="fr-FR" sz="1600" dirty="0" smtClean="0"/>
                        <a:t>Du lundi au vendredi de 20h à minuit</a:t>
                      </a:r>
                    </a:p>
                    <a:p>
                      <a:r>
                        <a:rPr lang="zh-CN" altLang="fr-FR" sz="1600" dirty="0" smtClean="0"/>
                        <a:t>星期六    </a:t>
                      </a:r>
                      <a:r>
                        <a:rPr lang="fr-FR" sz="1600" dirty="0" smtClean="0"/>
                        <a:t>Le samedi de 13h à minuit </a:t>
                      </a:r>
                    </a:p>
                    <a:p>
                      <a:r>
                        <a:rPr lang="zh-CN" altLang="fr-FR" sz="1600" dirty="0" smtClean="0"/>
                        <a:t>星期日    </a:t>
                      </a:r>
                      <a:r>
                        <a:rPr lang="fr-FR" sz="1600" dirty="0" smtClean="0"/>
                        <a:t>Le dimanche de 10h à minuit</a:t>
                      </a:r>
                    </a:p>
                  </a:txBody>
                  <a:tcPr/>
                </a:tc>
                <a:tc>
                  <a:txBody>
                    <a:bodyPr/>
                    <a:lstStyle/>
                    <a:p>
                      <a:r>
                        <a:rPr lang="fr-FR" dirty="0" smtClean="0"/>
                        <a:t>Adresse </a:t>
                      </a:r>
                      <a:r>
                        <a:rPr lang="zh-CN" altLang="fr-FR" dirty="0" smtClean="0"/>
                        <a:t>地址</a:t>
                      </a:r>
                    </a:p>
                    <a:p>
                      <a:r>
                        <a:rPr lang="fr-FR" dirty="0" smtClean="0"/>
                        <a:t>SOS Médecins</a:t>
                      </a:r>
                    </a:p>
                    <a:p>
                      <a:r>
                        <a:rPr lang="fr-FR" dirty="0" smtClean="0"/>
                        <a:t>289 rue Garibaldi </a:t>
                      </a:r>
                    </a:p>
                    <a:p>
                      <a:r>
                        <a:rPr lang="fr-FR" dirty="0" smtClean="0"/>
                        <a:t>(angle cours </a:t>
                      </a:r>
                      <a:r>
                        <a:rPr lang="fr-FR" dirty="0" err="1" smtClean="0"/>
                        <a:t>gambetta</a:t>
                      </a:r>
                      <a:r>
                        <a:rPr lang="fr-FR" dirty="0" smtClean="0"/>
                        <a:t>)</a:t>
                      </a:r>
                    </a:p>
                    <a:p>
                      <a:r>
                        <a:rPr lang="fr-FR" dirty="0" smtClean="0"/>
                        <a:t>69007 Lyon </a:t>
                      </a:r>
                      <a:r>
                        <a:rPr lang="zh-CN" altLang="fr-FR" dirty="0" smtClean="0"/>
                        <a:t>里昂</a:t>
                      </a:r>
                      <a:r>
                        <a:rPr lang="fr-FR" altLang="zh-CN" dirty="0" smtClean="0"/>
                        <a:t>7</a:t>
                      </a:r>
                      <a:r>
                        <a:rPr lang="zh-CN" altLang="fr-FR" dirty="0" smtClean="0"/>
                        <a:t>区</a:t>
                      </a:r>
                    </a:p>
                  </a:txBody>
                  <a:tcPr/>
                </a:tc>
              </a:tr>
            </a:tbl>
          </a:graphicData>
        </a:graphic>
      </p:graphicFrame>
    </p:spTree>
    <p:extLst>
      <p:ext uri="{BB962C8B-B14F-4D97-AF65-F5344CB8AC3E}">
        <p14:creationId xmlns:p14="http://schemas.microsoft.com/office/powerpoint/2010/main" val="28993397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842886" y="1337927"/>
            <a:ext cx="7833570" cy="20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pPr>
            <a:endParaRPr lang="en-US" altLang="fr-FR" sz="1600" b="1" dirty="0">
              <a:solidFill>
                <a:schemeClr val="folHlink"/>
              </a:solidFill>
              <a:latin typeface="Century Gothic" pitchFamily="34" charset="0"/>
            </a:endParaRPr>
          </a:p>
          <a:p>
            <a:pPr lvl="1" eaLnBrk="1" hangingPunct="1">
              <a:lnSpc>
                <a:spcPct val="150000"/>
              </a:lnSpc>
              <a:buSzPct val="100000"/>
              <a:buFont typeface="Arial" pitchFamily="34" charset="0"/>
              <a:buChar char="•"/>
            </a:pPr>
            <a:r>
              <a:rPr lang="zh-CN" altLang="fr-FR" sz="1600" b="1" dirty="0">
                <a:solidFill>
                  <a:srgbClr val="444444"/>
                </a:solidFill>
                <a:latin typeface="Century Gothic" pitchFamily="34" charset="0"/>
                <a:cs typeface="Times New Roman" pitchFamily="18" charset="0"/>
              </a:rPr>
              <a:t>晚上营业的药</a:t>
            </a:r>
            <a:r>
              <a:rPr lang="zh-CN" altLang="fr-FR" sz="1600" b="1" dirty="0" smtClean="0">
                <a:solidFill>
                  <a:srgbClr val="444444"/>
                </a:solidFill>
                <a:latin typeface="Century Gothic" pitchFamily="34" charset="0"/>
                <a:cs typeface="Times New Roman" pitchFamily="18" charset="0"/>
              </a:rPr>
              <a:t>店 </a:t>
            </a:r>
            <a:r>
              <a:rPr lang="fr-FR" altLang="zh-CN" sz="1600" b="1" dirty="0" smtClean="0">
                <a:solidFill>
                  <a:srgbClr val="444444"/>
                </a:solidFill>
                <a:latin typeface="Century Gothic" pitchFamily="34" charset="0"/>
                <a:cs typeface="Times New Roman" pitchFamily="18" charset="0"/>
              </a:rPr>
              <a:t>SERVICE </a:t>
            </a:r>
            <a:r>
              <a:rPr lang="fr-FR" altLang="zh-CN" sz="1600" b="1" dirty="0">
                <a:solidFill>
                  <a:srgbClr val="444444"/>
                </a:solidFill>
                <a:latin typeface="Century Gothic" pitchFamily="34" charset="0"/>
                <a:cs typeface="Times New Roman" pitchFamily="18" charset="0"/>
              </a:rPr>
              <a:t>D'URGENCE, LA NUIT, TOUTE LA </a:t>
            </a:r>
            <a:r>
              <a:rPr lang="fr-FR" altLang="zh-CN" sz="1600" b="1" dirty="0" smtClean="0">
                <a:solidFill>
                  <a:srgbClr val="444444"/>
                </a:solidFill>
                <a:latin typeface="Century Gothic" pitchFamily="34" charset="0"/>
                <a:cs typeface="Times New Roman" pitchFamily="18" charset="0"/>
              </a:rPr>
              <a:t>SEMAINE</a:t>
            </a:r>
          </a:p>
          <a:p>
            <a:pPr marL="457200" lvl="1" indent="0" eaLnBrk="1" hangingPunct="1">
              <a:lnSpc>
                <a:spcPct val="150000"/>
              </a:lnSpc>
              <a:buSzPct val="100000"/>
            </a:pPr>
            <a:r>
              <a:rPr lang="fr-FR" altLang="zh-CN" sz="1400" b="1" dirty="0">
                <a:solidFill>
                  <a:srgbClr val="444444"/>
                </a:solidFill>
                <a:latin typeface="Century Gothic" pitchFamily="34" charset="0"/>
                <a:cs typeface="Times New Roman" pitchFamily="18" charset="0"/>
              </a:rPr>
              <a:t>http://www.lyon.fr/espace-demarches/famille/sante/pharmacies-de-garde.html</a:t>
            </a:r>
            <a:endParaRPr lang="fr-FR" altLang="zh-CN" sz="1400" b="1" dirty="0" smtClean="0">
              <a:solidFill>
                <a:srgbClr val="444444"/>
              </a:solidFill>
              <a:latin typeface="Century Gothic" pitchFamily="34" charset="0"/>
              <a:cs typeface="Times New Roman" pitchFamily="18" charset="0"/>
            </a:endParaRPr>
          </a:p>
          <a:p>
            <a:pPr marL="457200" lvl="1" indent="0" eaLnBrk="1" hangingPunct="1">
              <a:lnSpc>
                <a:spcPct val="102000"/>
              </a:lnSpc>
              <a:buSzPct val="100000"/>
            </a:pPr>
            <a:endParaRPr lang="en-US" altLang="fr-FR" sz="2400" dirty="0">
              <a:solidFill>
                <a:srgbClr val="444444"/>
              </a:solidFill>
              <a:latin typeface="Century Gothic" pitchFamily="34" charset="0"/>
              <a:cs typeface="Times New Roman" pitchFamily="18" charset="0"/>
            </a:endParaRPr>
          </a:p>
          <a:p>
            <a:r>
              <a:rPr lang="en-GB" altLang="fr-FR" sz="1400" dirty="0">
                <a:solidFill>
                  <a:srgbClr val="444444"/>
                </a:solidFill>
                <a:latin typeface="Century Gothic" pitchFamily="34" charset="0"/>
                <a:cs typeface="Times New Roman" pitchFamily="18" charset="0"/>
              </a:rPr>
              <a:t> </a:t>
            </a:r>
            <a:endParaRPr lang="fr-FR" altLang="fr-FR" sz="1400" dirty="0">
              <a:solidFill>
                <a:srgbClr val="444444"/>
              </a:solidFill>
              <a:latin typeface="Century Gothic" pitchFamily="34" charset="0"/>
              <a:cs typeface="Times New Roman" pitchFamily="18" charset="0"/>
            </a:endParaRPr>
          </a:p>
          <a:p>
            <a:pPr eaLnBrk="1" hangingPunct="1"/>
            <a:endParaRPr lang="fr-FR" sz="1400" dirty="0">
              <a:latin typeface="Arial"/>
            </a:endParaRPr>
          </a:p>
          <a:p>
            <a:pPr eaLnBrk="1" hangingPunct="1"/>
            <a:endParaRPr lang="fr-FR" sz="1400" dirty="0">
              <a:solidFill>
                <a:srgbClr val="444444"/>
              </a:solidFill>
              <a:latin typeface="Century Gothic" pitchFamily="34" charset="0"/>
            </a:endParaRPr>
          </a:p>
        </p:txBody>
      </p:sp>
      <p:sp>
        <p:nvSpPr>
          <p:cNvPr id="8" name="ZoneTexte 7"/>
          <p:cNvSpPr txBox="1"/>
          <p:nvPr/>
        </p:nvSpPr>
        <p:spPr>
          <a:xfrm>
            <a:off x="1025850" y="1167598"/>
            <a:ext cx="7650606" cy="523220"/>
          </a:xfrm>
          <a:prstGeom prst="rect">
            <a:avLst/>
          </a:prstGeom>
          <a:noFill/>
        </p:spPr>
        <p:txBody>
          <a:bodyPr wrap="square" rtlCol="0">
            <a:spAutoFit/>
          </a:bodyPr>
          <a:lstStyle/>
          <a:p>
            <a:r>
              <a:rPr lang="zh-CN" altLang="fr-FR" sz="2800" b="1" cap="all" dirty="0">
                <a:solidFill>
                  <a:srgbClr val="009897"/>
                </a:solidFill>
                <a:latin typeface="Century Gothic" pitchFamily="34" charset="0"/>
              </a:rPr>
              <a:t>有关医疗信息 </a:t>
            </a:r>
            <a:r>
              <a:rPr lang="fr-FR" altLang="zh-CN" sz="2800" b="1" cap="all" dirty="0" smtClean="0">
                <a:solidFill>
                  <a:srgbClr val="009897"/>
                </a:solidFill>
                <a:latin typeface="Century Gothic" pitchFamily="34" charset="0"/>
              </a:rPr>
              <a:t>: </a:t>
            </a:r>
            <a:r>
              <a:rPr lang="zh-CN" altLang="fr-FR" b="1" cap="all" dirty="0" smtClean="0">
                <a:solidFill>
                  <a:srgbClr val="009897"/>
                </a:solidFill>
                <a:latin typeface="Century Gothic" pitchFamily="34" charset="0"/>
              </a:rPr>
              <a:t>晚</a:t>
            </a:r>
            <a:r>
              <a:rPr lang="zh-CN" altLang="fr-FR" b="1" cap="all" dirty="0">
                <a:solidFill>
                  <a:srgbClr val="009897"/>
                </a:solidFill>
                <a:latin typeface="Century Gothic" pitchFamily="34" charset="0"/>
              </a:rPr>
              <a:t>间诊所、急症医生和晚上营业的药店</a:t>
            </a:r>
            <a:endParaRPr lang="fr-FR" altLang="fr-FR"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4057555656"/>
              </p:ext>
            </p:extLst>
          </p:nvPr>
        </p:nvGraphicFramePr>
        <p:xfrm>
          <a:off x="1713567" y="2411217"/>
          <a:ext cx="6096000" cy="4114800"/>
        </p:xfrm>
        <a:graphic>
          <a:graphicData uri="http://schemas.openxmlformats.org/drawingml/2006/table">
            <a:tbl>
              <a:tblPr firstRow="1" bandRow="1">
                <a:tableStyleId>{5C22544A-7EE6-4342-B048-85BDC9FD1C3A}</a:tableStyleId>
              </a:tblPr>
              <a:tblGrid>
                <a:gridCol w="6096000"/>
              </a:tblGrid>
              <a:tr h="370840">
                <a:tc>
                  <a:txBody>
                    <a:bodyPr/>
                    <a:lstStyle/>
                    <a:p>
                      <a:r>
                        <a:rPr lang="fr-FR" sz="1600" dirty="0" smtClean="0"/>
                        <a:t>GRANDE PHARMACIE LYONNAISE</a:t>
                      </a:r>
                    </a:p>
                    <a:p>
                      <a:r>
                        <a:rPr lang="fr-FR" sz="1600" dirty="0" smtClean="0"/>
                        <a:t>22, rue de la République,  69002 LYON</a:t>
                      </a:r>
                    </a:p>
                    <a:p>
                      <a:r>
                        <a:rPr lang="fr-FR" sz="1600" dirty="0" smtClean="0"/>
                        <a:t> 04 72 56 44 14 - 04 72 56 44 00 - de 20h00 à 8h00</a:t>
                      </a:r>
                      <a:endParaRPr lang="fr-FR" sz="1600" dirty="0"/>
                    </a:p>
                  </a:txBody>
                  <a:tcPr/>
                </a:tc>
              </a:tr>
              <a:tr h="370840">
                <a:tc>
                  <a:txBody>
                    <a:bodyPr/>
                    <a:lstStyle/>
                    <a:p>
                      <a:r>
                        <a:rPr lang="fr-FR" sz="1600" dirty="0" smtClean="0"/>
                        <a:t>PHARMACIE DES GRATTE-CIEL</a:t>
                      </a:r>
                    </a:p>
                    <a:p>
                      <a:r>
                        <a:rPr lang="fr-FR" sz="1600" dirty="0" smtClean="0"/>
                        <a:t>28 Avenue Henri Barbusse, VILLEURBANNE </a:t>
                      </a:r>
                    </a:p>
                    <a:p>
                      <a:r>
                        <a:rPr lang="fr-FR" sz="1600" dirty="0" smtClean="0"/>
                        <a:t>04 78 84 71 63 - de 20h00 à 7h00</a:t>
                      </a:r>
                      <a:endParaRPr lang="fr-FR" sz="1600" dirty="0"/>
                    </a:p>
                  </a:txBody>
                  <a:tcPr/>
                </a:tc>
              </a:tr>
              <a:tr h="370840">
                <a:tc>
                  <a:txBody>
                    <a:bodyPr/>
                    <a:lstStyle/>
                    <a:p>
                      <a:r>
                        <a:rPr lang="fr-FR" sz="1600" dirty="0" smtClean="0"/>
                        <a:t>PHARMACIE DE L'HORLOGE </a:t>
                      </a:r>
                    </a:p>
                    <a:p>
                      <a:r>
                        <a:rPr lang="fr-FR" sz="1600" dirty="0" smtClean="0"/>
                        <a:t>14 Place </a:t>
                      </a:r>
                      <a:r>
                        <a:rPr lang="fr-FR" sz="1600" dirty="0" err="1" smtClean="0"/>
                        <a:t>Vauboin</a:t>
                      </a:r>
                      <a:r>
                        <a:rPr lang="fr-FR" sz="1600" dirty="0" smtClean="0"/>
                        <a:t>, TASSIN LA DEMI LUNE </a:t>
                      </a:r>
                    </a:p>
                    <a:p>
                      <a:r>
                        <a:rPr lang="fr-FR" sz="1600" dirty="0" smtClean="0"/>
                        <a:t> 04 78 34 26 38 - de 19h30 à 7h30</a:t>
                      </a:r>
                      <a:endParaRPr lang="fr-FR" sz="1600" dirty="0"/>
                    </a:p>
                  </a:txBody>
                  <a:tcPr/>
                </a:tc>
              </a:tr>
              <a:tr h="370840">
                <a:tc>
                  <a:txBody>
                    <a:bodyPr/>
                    <a:lstStyle/>
                    <a:p>
                      <a:r>
                        <a:rPr lang="fr-FR" sz="1600" dirty="0" smtClean="0"/>
                        <a:t>PHARMACIE DES PORTES DU SUD</a:t>
                      </a:r>
                    </a:p>
                    <a:p>
                      <a:r>
                        <a:rPr lang="fr-FR" sz="1600" dirty="0" smtClean="0"/>
                        <a:t>49 Boulevard Lénine, 69200 VENISSIEUX</a:t>
                      </a:r>
                    </a:p>
                    <a:p>
                      <a:r>
                        <a:rPr lang="fr-FR" sz="1600" dirty="0" smtClean="0"/>
                        <a:t>04 72 89 40 62 - de 19h30 à 7h</a:t>
                      </a:r>
                      <a:endParaRPr lang="fr-FR" sz="1600" dirty="0"/>
                    </a:p>
                  </a:txBody>
                  <a:tcPr/>
                </a:tc>
              </a:tr>
              <a:tr h="370840">
                <a:tc>
                  <a:txBody>
                    <a:bodyPr/>
                    <a:lstStyle/>
                    <a:p>
                      <a:r>
                        <a:rPr lang="fr-FR" sz="1600" dirty="0" smtClean="0"/>
                        <a:t>PHARMACIE PORTE DES ALPES, Centre Commercial Auchan, </a:t>
                      </a:r>
                    </a:p>
                    <a:p>
                      <a:r>
                        <a:rPr lang="fr-FR" sz="1600" dirty="0" smtClean="0"/>
                        <a:t>69800 SAINT PRIEST </a:t>
                      </a:r>
                    </a:p>
                    <a:p>
                      <a:r>
                        <a:rPr lang="fr-FR" sz="1600" dirty="0" smtClean="0"/>
                        <a:t>04 72 37 02 31 - de 21h à 8h</a:t>
                      </a:r>
                      <a:endParaRPr lang="fr-FR" sz="1600" dirty="0"/>
                    </a:p>
                  </a:txBody>
                  <a:tcPr/>
                </a:tc>
              </a:tr>
            </a:tbl>
          </a:graphicData>
        </a:graphic>
      </p:graphicFrame>
    </p:spTree>
    <p:extLst>
      <p:ext uri="{BB962C8B-B14F-4D97-AF65-F5344CB8AC3E}">
        <p14:creationId xmlns:p14="http://schemas.microsoft.com/office/powerpoint/2010/main" val="19050874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8" name="ZoneTexte 7"/>
          <p:cNvSpPr txBox="1"/>
          <p:nvPr/>
        </p:nvSpPr>
        <p:spPr>
          <a:xfrm>
            <a:off x="1025850" y="1158545"/>
            <a:ext cx="7650606" cy="523220"/>
          </a:xfrm>
          <a:prstGeom prst="rect">
            <a:avLst/>
          </a:prstGeom>
          <a:noFill/>
        </p:spPr>
        <p:txBody>
          <a:bodyPr wrap="square" rtlCol="0">
            <a:spAutoFit/>
          </a:bodyPr>
          <a:lstStyle/>
          <a:p>
            <a:r>
              <a:rPr lang="zh-CN" altLang="fr-FR" sz="2800" b="1" cap="all" dirty="0" smtClean="0">
                <a:solidFill>
                  <a:srgbClr val="009897"/>
                </a:solidFill>
                <a:latin typeface="Century Gothic" pitchFamily="34" charset="0"/>
              </a:rPr>
              <a:t>有关医疗信息 </a:t>
            </a:r>
            <a:r>
              <a:rPr lang="fr-FR" altLang="zh-CN" sz="2800" b="1" cap="all" dirty="0" smtClean="0">
                <a:solidFill>
                  <a:srgbClr val="009897"/>
                </a:solidFill>
                <a:latin typeface="Century Gothic" pitchFamily="34" charset="0"/>
              </a:rPr>
              <a:t>:</a:t>
            </a:r>
            <a:endParaRPr lang="fr-FR" altLang="fr-FR"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7"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3428600107"/>
              </p:ext>
            </p:extLst>
          </p:nvPr>
        </p:nvGraphicFramePr>
        <p:xfrm>
          <a:off x="1510698" y="2060234"/>
          <a:ext cx="6426740" cy="914400"/>
        </p:xfrm>
        <a:graphic>
          <a:graphicData uri="http://schemas.openxmlformats.org/drawingml/2006/table">
            <a:tbl>
              <a:tblPr firstRow="1" bandRow="1">
                <a:tableStyleId>{5C22544A-7EE6-4342-B048-85BDC9FD1C3A}</a:tableStyleId>
              </a:tblPr>
              <a:tblGrid>
                <a:gridCol w="3213370"/>
                <a:gridCol w="3213370"/>
              </a:tblGrid>
              <a:tr h="370840">
                <a:tc>
                  <a:txBody>
                    <a:bodyPr/>
                    <a:lstStyle/>
                    <a:p>
                      <a:endParaRPr lang="fr-FR" dirty="0" smtClean="0"/>
                    </a:p>
                    <a:p>
                      <a:r>
                        <a:rPr lang="fr-FR" dirty="0" smtClean="0"/>
                        <a:t>Hôpital Edouard Herriot </a:t>
                      </a:r>
                    </a:p>
                    <a:p>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5 Place d’Arsonval, 69003 Lyon</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Station</a:t>
                      </a:r>
                      <a:r>
                        <a:rPr lang="fr-FR" baseline="0" dirty="0" smtClean="0"/>
                        <a:t> Métro D, Grange Blanche </a:t>
                      </a:r>
                      <a:endParaRPr lang="fr-FR" dirty="0" smtClean="0"/>
                    </a:p>
                  </a:txBody>
                  <a:tcPr/>
                </a:tc>
              </a:tr>
            </a:tbl>
          </a:graphicData>
        </a:graphic>
      </p:graphicFrame>
      <p:graphicFrame>
        <p:nvGraphicFramePr>
          <p:cNvPr id="5" name="Tableau 4"/>
          <p:cNvGraphicFramePr>
            <a:graphicFrameLocks noGrp="1"/>
          </p:cNvGraphicFramePr>
          <p:nvPr>
            <p:extLst>
              <p:ext uri="{D42A27DB-BD31-4B8C-83A1-F6EECF244321}">
                <p14:modId xmlns:p14="http://schemas.microsoft.com/office/powerpoint/2010/main" val="896061505"/>
              </p:ext>
            </p:extLst>
          </p:nvPr>
        </p:nvGraphicFramePr>
        <p:xfrm>
          <a:off x="1670327" y="1646074"/>
          <a:ext cx="6096000" cy="370840"/>
        </p:xfrm>
        <a:graphic>
          <a:graphicData uri="http://schemas.openxmlformats.org/drawingml/2006/table">
            <a:tbl>
              <a:tblPr firstRow="1" bandRow="1">
                <a:tableStyleId>{5C22544A-7EE6-4342-B048-85BDC9FD1C3A}</a:tableStyleId>
              </a:tblPr>
              <a:tblGrid>
                <a:gridCol w="6096000"/>
              </a:tblGrid>
              <a:tr h="370840">
                <a:tc>
                  <a:txBody>
                    <a:bodyPr/>
                    <a:lstStyle/>
                    <a:p>
                      <a:pPr algn="ctr"/>
                      <a:r>
                        <a:rPr lang="zh-CN" altLang="fr-FR" dirty="0" smtClean="0"/>
                        <a:t>离学校最近的里昂公立医院</a:t>
                      </a:r>
                      <a:endParaRPr lang="fr-FR" dirty="0"/>
                    </a:p>
                  </a:txBody>
                  <a:tcPr/>
                </a:tc>
              </a:tr>
            </a:tbl>
          </a:graphicData>
        </a:graphic>
      </p:graphicFrame>
      <p:pic>
        <p:nvPicPr>
          <p:cNvPr id="1026" name="Picture 2" descr="D:\Profils\lucien.yang\Bureau\Vue_de_l'entrée_principale_de_HEH.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3847" y="3014279"/>
            <a:ext cx="4907000" cy="3220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4127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683568" y="1700808"/>
            <a:ext cx="7344816" cy="451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pPr>
            <a:endParaRPr lang="en-US" altLang="fr-FR" sz="1600" b="1" dirty="0" smtClean="0">
              <a:solidFill>
                <a:srgbClr val="444444"/>
              </a:solidFill>
            </a:endParaRPr>
          </a:p>
          <a:p>
            <a:pPr lvl="1" eaLnBrk="1" hangingPunct="1">
              <a:lnSpc>
                <a:spcPct val="102000"/>
              </a:lnSpc>
              <a:buSzPct val="100000"/>
              <a:buFont typeface="Arial" pitchFamily="34" charset="0"/>
              <a:buChar char="•"/>
            </a:pPr>
            <a:r>
              <a:rPr lang="zh-CN" altLang="fr-FR" b="1" dirty="0">
                <a:solidFill>
                  <a:srgbClr val="444444"/>
                </a:solidFill>
                <a:latin typeface="Century Gothic" pitchFamily="34" charset="0"/>
                <a:cs typeface="Times New Roman" pitchFamily="18" charset="0"/>
              </a:rPr>
              <a:t>学生住房补贴的申请</a:t>
            </a:r>
            <a:r>
              <a:rPr lang="fr-FR" altLang="zh-CN" b="1" dirty="0">
                <a:solidFill>
                  <a:srgbClr val="444444"/>
                </a:solidFill>
                <a:latin typeface="Century Gothic" pitchFamily="34" charset="0"/>
                <a:cs typeface="Times New Roman" pitchFamily="18" charset="0"/>
              </a:rPr>
              <a:t>:</a:t>
            </a:r>
          </a:p>
          <a:p>
            <a:pPr marL="457200" lvl="1" indent="0" eaLnBrk="1" hangingPunct="1">
              <a:lnSpc>
                <a:spcPct val="102000"/>
              </a:lnSpc>
              <a:buSzPct val="100000"/>
            </a:pPr>
            <a:r>
              <a:rPr lang="zh-CN" altLang="fr-FR" b="1" dirty="0">
                <a:solidFill>
                  <a:srgbClr val="444444"/>
                </a:solidFill>
                <a:latin typeface="Century Gothic" pitchFamily="34" charset="0"/>
                <a:cs typeface="Times New Roman" pitchFamily="18" charset="0"/>
              </a:rPr>
              <a:t>学生必须在长期学生签证得到法国移民办公室</a:t>
            </a:r>
            <a:r>
              <a:rPr lang="en-US" altLang="fr-FR" b="1" dirty="0">
                <a:solidFill>
                  <a:srgbClr val="444444"/>
                </a:solidFill>
                <a:latin typeface="Century Gothic" pitchFamily="34" charset="0"/>
                <a:cs typeface="Times New Roman" pitchFamily="18" charset="0"/>
              </a:rPr>
              <a:t>OFII</a:t>
            </a:r>
            <a:r>
              <a:rPr lang="zh-CN" altLang="fr-FR" b="1" dirty="0">
                <a:solidFill>
                  <a:srgbClr val="444444"/>
                </a:solidFill>
                <a:latin typeface="Century Gothic" pitchFamily="34" charset="0"/>
                <a:cs typeface="Times New Roman" pitchFamily="18" charset="0"/>
              </a:rPr>
              <a:t>确认的情况下</a:t>
            </a:r>
            <a:r>
              <a:rPr lang="fr-FR" altLang="zh-CN" b="1" dirty="0">
                <a:solidFill>
                  <a:srgbClr val="444444"/>
                </a:solidFill>
                <a:latin typeface="Century Gothic" pitchFamily="34" charset="0"/>
                <a:cs typeface="Times New Roman" pitchFamily="18" charset="0"/>
              </a:rPr>
              <a:t>, </a:t>
            </a:r>
            <a:r>
              <a:rPr lang="zh-CN" altLang="fr-FR" b="1" dirty="0">
                <a:solidFill>
                  <a:srgbClr val="444444"/>
                </a:solidFill>
                <a:latin typeface="Century Gothic" pitchFamily="34" charset="0"/>
                <a:cs typeface="Times New Roman" pitchFamily="18" charset="0"/>
              </a:rPr>
              <a:t>才能提交申请</a:t>
            </a:r>
            <a:r>
              <a:rPr lang="zh-CN" altLang="fr-FR" b="1" dirty="0" smtClean="0">
                <a:solidFill>
                  <a:srgbClr val="444444"/>
                </a:solidFill>
                <a:latin typeface="Century Gothic" pitchFamily="34" charset="0"/>
                <a:cs typeface="Times New Roman" pitchFamily="18" charset="0"/>
              </a:rPr>
              <a:t>。</a:t>
            </a:r>
            <a:endParaRPr lang="fr-FR" altLang="zh-CN" b="1" dirty="0" smtClean="0">
              <a:solidFill>
                <a:srgbClr val="444444"/>
              </a:solidFill>
              <a:latin typeface="Century Gothic" pitchFamily="34" charset="0"/>
              <a:cs typeface="Times New Roman" pitchFamily="18" charset="0"/>
            </a:endParaRPr>
          </a:p>
          <a:p>
            <a:pPr marL="457200" lvl="1" indent="0" eaLnBrk="1" hangingPunct="1">
              <a:lnSpc>
                <a:spcPct val="102000"/>
              </a:lnSpc>
              <a:buSzPct val="100000"/>
            </a:pPr>
            <a:endParaRPr lang="zh-CN" altLang="fr-FR" sz="800" b="1" dirty="0">
              <a:solidFill>
                <a:srgbClr val="444444"/>
              </a:solidFill>
              <a:latin typeface="Century Gothic" pitchFamily="34" charset="0"/>
              <a:cs typeface="Times New Roman" pitchFamily="18" charset="0"/>
            </a:endParaRPr>
          </a:p>
          <a:p>
            <a:pPr lvl="1" eaLnBrk="1" hangingPunct="1">
              <a:lnSpc>
                <a:spcPct val="102000"/>
              </a:lnSpc>
              <a:buSzPct val="100000"/>
              <a:buFont typeface="Arial" pitchFamily="34" charset="0"/>
              <a:buChar char="•"/>
            </a:pPr>
            <a:r>
              <a:rPr lang="zh-CN" altLang="fr-FR" b="1" dirty="0">
                <a:solidFill>
                  <a:srgbClr val="444444"/>
                </a:solidFill>
                <a:latin typeface="Century Gothic" pitchFamily="34" charset="0"/>
                <a:cs typeface="Times New Roman" pitchFamily="18" charset="0"/>
              </a:rPr>
              <a:t>地址</a:t>
            </a:r>
            <a:r>
              <a:rPr lang="fr-FR" altLang="zh-CN" b="1" dirty="0">
                <a:solidFill>
                  <a:srgbClr val="444444"/>
                </a:solidFill>
                <a:latin typeface="Century Gothic" pitchFamily="34" charset="0"/>
                <a:cs typeface="Times New Roman" pitchFamily="18" charset="0"/>
              </a:rPr>
              <a:t>:</a:t>
            </a:r>
          </a:p>
          <a:p>
            <a:pPr marL="457200" lvl="1" indent="0" eaLnBrk="1" hangingPunct="1">
              <a:lnSpc>
                <a:spcPct val="102000"/>
              </a:lnSpc>
              <a:buSzPct val="100000"/>
            </a:pPr>
            <a:r>
              <a:rPr lang="fr-FR" altLang="zh-CN" b="1" dirty="0" smtClean="0">
                <a:solidFill>
                  <a:srgbClr val="444444"/>
                </a:solidFill>
                <a:latin typeface="Century Gothic" pitchFamily="34" charset="0"/>
                <a:cs typeface="Times New Roman" pitchFamily="18" charset="0"/>
              </a:rPr>
              <a:t>	67 </a:t>
            </a:r>
            <a:r>
              <a:rPr lang="en-US" altLang="fr-FR" b="1" dirty="0">
                <a:solidFill>
                  <a:srgbClr val="444444"/>
                </a:solidFill>
                <a:latin typeface="Century Gothic" pitchFamily="34" charset="0"/>
                <a:cs typeface="Times New Roman" pitchFamily="18" charset="0"/>
              </a:rPr>
              <a:t>boulevard </a:t>
            </a:r>
            <a:r>
              <a:rPr lang="en-US" altLang="fr-FR" b="1" dirty="0" err="1">
                <a:solidFill>
                  <a:srgbClr val="444444"/>
                </a:solidFill>
                <a:latin typeface="Century Gothic" pitchFamily="34" charset="0"/>
                <a:cs typeface="Times New Roman" pitchFamily="18" charset="0"/>
              </a:rPr>
              <a:t>Vivier</a:t>
            </a:r>
            <a:r>
              <a:rPr lang="en-US" altLang="fr-FR" b="1" dirty="0">
                <a:solidFill>
                  <a:srgbClr val="444444"/>
                </a:solidFill>
                <a:latin typeface="Century Gothic" pitchFamily="34" charset="0"/>
                <a:cs typeface="Times New Roman" pitchFamily="18" charset="0"/>
              </a:rPr>
              <a:t> Merle - LYON 3ème </a:t>
            </a:r>
            <a:r>
              <a:rPr lang="en-US" altLang="fr-FR" b="1" dirty="0" smtClean="0">
                <a:solidFill>
                  <a:srgbClr val="444444"/>
                </a:solidFill>
                <a:latin typeface="Century Gothic" pitchFamily="34" charset="0"/>
                <a:cs typeface="Times New Roman" pitchFamily="18" charset="0"/>
              </a:rPr>
              <a:t>arrondissement</a:t>
            </a:r>
          </a:p>
          <a:p>
            <a:pPr marL="457200" lvl="1" indent="0" eaLnBrk="1" hangingPunct="1">
              <a:lnSpc>
                <a:spcPct val="102000"/>
              </a:lnSpc>
              <a:buSzPct val="100000"/>
            </a:pPr>
            <a:endParaRPr lang="en-US" altLang="fr-FR" sz="800" b="1" dirty="0">
              <a:solidFill>
                <a:srgbClr val="444444"/>
              </a:solidFill>
              <a:latin typeface="Century Gothic" pitchFamily="34" charset="0"/>
              <a:cs typeface="Times New Roman" pitchFamily="18" charset="0"/>
            </a:endParaRPr>
          </a:p>
          <a:p>
            <a:pPr lvl="1" eaLnBrk="1" hangingPunct="1">
              <a:lnSpc>
                <a:spcPct val="102000"/>
              </a:lnSpc>
              <a:buSzPct val="100000"/>
              <a:buFont typeface="Arial" pitchFamily="34" charset="0"/>
              <a:buChar char="•"/>
            </a:pPr>
            <a:r>
              <a:rPr lang="zh-CN" altLang="fr-FR" b="1" dirty="0">
                <a:solidFill>
                  <a:srgbClr val="444444"/>
                </a:solidFill>
                <a:latin typeface="Century Gothic" pitchFamily="34" charset="0"/>
                <a:cs typeface="Times New Roman" pitchFamily="18" charset="0"/>
              </a:rPr>
              <a:t>工作时间</a:t>
            </a:r>
            <a:r>
              <a:rPr lang="fr-FR" altLang="zh-CN" b="1" dirty="0">
                <a:solidFill>
                  <a:srgbClr val="444444"/>
                </a:solidFill>
                <a:latin typeface="Century Gothic" pitchFamily="34" charset="0"/>
                <a:cs typeface="Times New Roman" pitchFamily="18" charset="0"/>
              </a:rPr>
              <a:t>:</a:t>
            </a:r>
          </a:p>
          <a:p>
            <a:pPr marL="457200" lvl="1" indent="0" eaLnBrk="1" hangingPunct="1">
              <a:lnSpc>
                <a:spcPct val="102000"/>
              </a:lnSpc>
              <a:buSzPct val="100000"/>
            </a:pPr>
            <a:r>
              <a:rPr lang="en-US" altLang="fr-FR" b="1" dirty="0" smtClean="0">
                <a:solidFill>
                  <a:srgbClr val="444444"/>
                </a:solidFill>
                <a:latin typeface="Century Gothic" pitchFamily="34" charset="0"/>
                <a:cs typeface="Times New Roman" pitchFamily="18" charset="0"/>
              </a:rPr>
              <a:t>	</a:t>
            </a:r>
            <a:r>
              <a:rPr lang="zh-CN" altLang="fr-FR" b="1" dirty="0" smtClean="0">
                <a:solidFill>
                  <a:srgbClr val="444444"/>
                </a:solidFill>
                <a:latin typeface="Century Gothic" pitchFamily="34" charset="0"/>
                <a:cs typeface="Times New Roman" pitchFamily="18" charset="0"/>
              </a:rPr>
              <a:t>星期</a:t>
            </a:r>
            <a:r>
              <a:rPr lang="zh-CN" altLang="fr-FR" b="1" dirty="0">
                <a:solidFill>
                  <a:srgbClr val="444444"/>
                </a:solidFill>
                <a:latin typeface="Century Gothic" pitchFamily="34" charset="0"/>
                <a:cs typeface="Times New Roman" pitchFamily="18" charset="0"/>
              </a:rPr>
              <a:t>一到星</a:t>
            </a:r>
            <a:r>
              <a:rPr lang="zh-CN" altLang="fr-FR" b="1" dirty="0" smtClean="0">
                <a:solidFill>
                  <a:srgbClr val="444444"/>
                </a:solidFill>
                <a:latin typeface="Century Gothic" pitchFamily="34" charset="0"/>
                <a:cs typeface="Times New Roman" pitchFamily="18" charset="0"/>
              </a:rPr>
              <a:t>期五</a:t>
            </a:r>
            <a:r>
              <a:rPr lang="fr-FR" altLang="zh-CN" b="1" dirty="0" smtClean="0">
                <a:solidFill>
                  <a:srgbClr val="444444"/>
                </a:solidFill>
                <a:latin typeface="Century Gothic" pitchFamily="34" charset="0"/>
                <a:cs typeface="Times New Roman" pitchFamily="18" charset="0"/>
              </a:rPr>
              <a:t>, 8</a:t>
            </a:r>
            <a:r>
              <a:rPr lang="zh-CN" altLang="fr-FR" b="1" dirty="0" smtClean="0">
                <a:solidFill>
                  <a:srgbClr val="444444"/>
                </a:solidFill>
                <a:latin typeface="Century Gothic" pitchFamily="34" charset="0"/>
                <a:cs typeface="Times New Roman" pitchFamily="18" charset="0"/>
              </a:rPr>
              <a:t>点到</a:t>
            </a:r>
            <a:r>
              <a:rPr lang="fr-FR" altLang="zh-CN" b="1" dirty="0" smtClean="0">
                <a:solidFill>
                  <a:srgbClr val="444444"/>
                </a:solidFill>
                <a:latin typeface="Century Gothic" pitchFamily="34" charset="0"/>
                <a:cs typeface="Times New Roman" pitchFamily="18" charset="0"/>
              </a:rPr>
              <a:t>16</a:t>
            </a:r>
            <a:r>
              <a:rPr lang="zh-CN" altLang="fr-FR" b="1" dirty="0" smtClean="0">
                <a:solidFill>
                  <a:srgbClr val="444444"/>
                </a:solidFill>
                <a:latin typeface="Century Gothic" pitchFamily="34" charset="0"/>
                <a:cs typeface="Times New Roman" pitchFamily="18" charset="0"/>
              </a:rPr>
              <a:t>点</a:t>
            </a:r>
            <a:r>
              <a:rPr lang="fr-FR" altLang="zh-CN" b="1" dirty="0">
                <a:solidFill>
                  <a:srgbClr val="444444"/>
                </a:solidFill>
                <a:latin typeface="Century Gothic" pitchFamily="34" charset="0"/>
                <a:cs typeface="Times New Roman" pitchFamily="18" charset="0"/>
              </a:rPr>
              <a:t>,</a:t>
            </a:r>
            <a:r>
              <a:rPr lang="fr-FR" altLang="zh-CN" b="1" dirty="0" smtClean="0">
                <a:solidFill>
                  <a:srgbClr val="444444"/>
                </a:solidFill>
                <a:latin typeface="Century Gothic" pitchFamily="34" charset="0"/>
                <a:cs typeface="Times New Roman" pitchFamily="18" charset="0"/>
              </a:rPr>
              <a:t> </a:t>
            </a:r>
            <a:r>
              <a:rPr lang="zh-CN" altLang="fr-FR" b="1" dirty="0" smtClean="0">
                <a:solidFill>
                  <a:srgbClr val="444444"/>
                </a:solidFill>
                <a:latin typeface="Century Gothic" pitchFamily="34" charset="0"/>
                <a:cs typeface="Times New Roman" pitchFamily="18" charset="0"/>
              </a:rPr>
              <a:t>中午不休息</a:t>
            </a:r>
            <a:r>
              <a:rPr lang="fr-FR" altLang="zh-CN" b="1" dirty="0" smtClean="0">
                <a:solidFill>
                  <a:srgbClr val="444444"/>
                </a:solidFill>
                <a:latin typeface="Century Gothic" pitchFamily="34" charset="0"/>
                <a:cs typeface="Times New Roman" pitchFamily="18" charset="0"/>
              </a:rPr>
              <a:t>.</a:t>
            </a:r>
            <a:r>
              <a:rPr lang="en-US" altLang="fr-FR" b="1" dirty="0" smtClean="0">
                <a:solidFill>
                  <a:srgbClr val="444444"/>
                </a:solidFill>
                <a:latin typeface="Century Gothic" pitchFamily="34" charset="0"/>
                <a:cs typeface="Times New Roman" pitchFamily="18" charset="0"/>
              </a:rPr>
              <a:t>Du </a:t>
            </a:r>
            <a:r>
              <a:rPr lang="en-US" altLang="fr-FR" b="1" dirty="0" err="1">
                <a:solidFill>
                  <a:srgbClr val="444444"/>
                </a:solidFill>
                <a:latin typeface="Century Gothic" pitchFamily="34" charset="0"/>
                <a:cs typeface="Times New Roman" pitchFamily="18" charset="0"/>
              </a:rPr>
              <a:t>lundi</a:t>
            </a:r>
            <a:r>
              <a:rPr lang="en-US" altLang="fr-FR" b="1" dirty="0">
                <a:solidFill>
                  <a:srgbClr val="444444"/>
                </a:solidFill>
                <a:latin typeface="Century Gothic" pitchFamily="34" charset="0"/>
                <a:cs typeface="Times New Roman" pitchFamily="18" charset="0"/>
              </a:rPr>
              <a:t> au </a:t>
            </a:r>
            <a:r>
              <a:rPr lang="en-US" altLang="fr-FR" b="1" dirty="0" err="1">
                <a:solidFill>
                  <a:srgbClr val="444444"/>
                </a:solidFill>
                <a:latin typeface="Century Gothic" pitchFamily="34" charset="0"/>
                <a:cs typeface="Times New Roman" pitchFamily="18" charset="0"/>
              </a:rPr>
              <a:t>vendredi</a:t>
            </a:r>
            <a:r>
              <a:rPr lang="en-US" altLang="fr-FR" b="1" dirty="0">
                <a:solidFill>
                  <a:srgbClr val="444444"/>
                </a:solidFill>
                <a:latin typeface="Century Gothic" pitchFamily="34" charset="0"/>
                <a:cs typeface="Times New Roman" pitchFamily="18" charset="0"/>
              </a:rPr>
              <a:t> de 8h à 16h. </a:t>
            </a:r>
            <a:r>
              <a:rPr lang="en-US" altLang="fr-FR" b="1" dirty="0" err="1">
                <a:solidFill>
                  <a:srgbClr val="444444"/>
                </a:solidFill>
                <a:latin typeface="Century Gothic" pitchFamily="34" charset="0"/>
                <a:cs typeface="Times New Roman" pitchFamily="18" charset="0"/>
              </a:rPr>
              <a:t>Guichets</a:t>
            </a:r>
            <a:r>
              <a:rPr lang="en-US" altLang="fr-FR" b="1" dirty="0">
                <a:solidFill>
                  <a:srgbClr val="444444"/>
                </a:solidFill>
                <a:latin typeface="Century Gothic" pitchFamily="34" charset="0"/>
                <a:cs typeface="Times New Roman" pitchFamily="18" charset="0"/>
              </a:rPr>
              <a:t> </a:t>
            </a:r>
            <a:r>
              <a:rPr lang="en-US" altLang="fr-FR" b="1" dirty="0" err="1">
                <a:solidFill>
                  <a:srgbClr val="444444"/>
                </a:solidFill>
                <a:latin typeface="Century Gothic" pitchFamily="34" charset="0"/>
                <a:cs typeface="Times New Roman" pitchFamily="18" charset="0"/>
              </a:rPr>
              <a:t>ouverts</a:t>
            </a:r>
            <a:r>
              <a:rPr lang="en-US" altLang="fr-FR" b="1" dirty="0">
                <a:solidFill>
                  <a:srgbClr val="444444"/>
                </a:solidFill>
                <a:latin typeface="Century Gothic" pitchFamily="34" charset="0"/>
                <a:cs typeface="Times New Roman" pitchFamily="18" charset="0"/>
              </a:rPr>
              <a:t> sans </a:t>
            </a:r>
            <a:r>
              <a:rPr lang="en-US" altLang="fr-FR" b="1" dirty="0" smtClean="0">
                <a:solidFill>
                  <a:srgbClr val="444444"/>
                </a:solidFill>
                <a:latin typeface="Century Gothic" pitchFamily="34" charset="0"/>
                <a:cs typeface="Times New Roman" pitchFamily="18" charset="0"/>
              </a:rPr>
              <a:t>interruption. </a:t>
            </a:r>
          </a:p>
          <a:p>
            <a:pPr marL="457200" lvl="1" indent="0" eaLnBrk="1" hangingPunct="1">
              <a:lnSpc>
                <a:spcPct val="102000"/>
              </a:lnSpc>
              <a:buSzPct val="100000"/>
            </a:pPr>
            <a:endParaRPr lang="en-US" altLang="fr-FR" sz="800" b="1" dirty="0">
              <a:solidFill>
                <a:srgbClr val="444444"/>
              </a:solidFill>
              <a:latin typeface="Century Gothic" pitchFamily="34" charset="0"/>
              <a:cs typeface="Times New Roman" pitchFamily="18" charset="0"/>
            </a:endParaRPr>
          </a:p>
          <a:p>
            <a:pPr lvl="1" eaLnBrk="1" hangingPunct="1">
              <a:lnSpc>
                <a:spcPct val="102000"/>
              </a:lnSpc>
              <a:buSzPct val="100000"/>
              <a:buFont typeface="Arial" pitchFamily="34" charset="0"/>
              <a:buChar char="•"/>
            </a:pPr>
            <a:r>
              <a:rPr lang="zh-CN" altLang="fr-FR" b="1" dirty="0">
                <a:solidFill>
                  <a:srgbClr val="444444"/>
                </a:solidFill>
                <a:latin typeface="Century Gothic" pitchFamily="34" charset="0"/>
                <a:cs typeface="Times New Roman" pitchFamily="18" charset="0"/>
              </a:rPr>
              <a:t>公交线路 </a:t>
            </a:r>
            <a:r>
              <a:rPr lang="fr-FR" altLang="zh-CN" b="1" dirty="0">
                <a:solidFill>
                  <a:srgbClr val="444444"/>
                </a:solidFill>
                <a:latin typeface="Century Gothic" pitchFamily="34" charset="0"/>
                <a:cs typeface="Times New Roman" pitchFamily="18" charset="0"/>
              </a:rPr>
              <a:t>: </a:t>
            </a:r>
          </a:p>
          <a:p>
            <a:pPr marL="457200" lvl="1" indent="0" eaLnBrk="1" hangingPunct="1">
              <a:lnSpc>
                <a:spcPct val="102000"/>
              </a:lnSpc>
              <a:buSzPct val="100000"/>
            </a:pPr>
            <a:r>
              <a:rPr lang="fr-FR" altLang="zh-CN" b="1" dirty="0" smtClean="0">
                <a:solidFill>
                  <a:srgbClr val="444444"/>
                </a:solidFill>
                <a:latin typeface="Century Gothic" pitchFamily="34" charset="0"/>
                <a:cs typeface="Times New Roman" pitchFamily="18" charset="0"/>
              </a:rPr>
              <a:t>	- </a:t>
            </a:r>
            <a:r>
              <a:rPr lang="en-US" altLang="fr-FR" b="1" dirty="0">
                <a:solidFill>
                  <a:srgbClr val="444444"/>
                </a:solidFill>
                <a:latin typeface="Century Gothic" pitchFamily="34" charset="0"/>
                <a:cs typeface="Times New Roman" pitchFamily="18" charset="0"/>
              </a:rPr>
              <a:t>Bus, </a:t>
            </a:r>
            <a:r>
              <a:rPr lang="en-US" altLang="fr-FR" b="1" dirty="0" err="1">
                <a:solidFill>
                  <a:srgbClr val="444444"/>
                </a:solidFill>
                <a:latin typeface="Century Gothic" pitchFamily="34" charset="0"/>
                <a:cs typeface="Times New Roman" pitchFamily="18" charset="0"/>
              </a:rPr>
              <a:t>lignes</a:t>
            </a:r>
            <a:r>
              <a:rPr lang="en-US" altLang="fr-FR" b="1" dirty="0">
                <a:solidFill>
                  <a:srgbClr val="444444"/>
                </a:solidFill>
                <a:latin typeface="Century Gothic" pitchFamily="34" charset="0"/>
                <a:cs typeface="Times New Roman" pitchFamily="18" charset="0"/>
              </a:rPr>
              <a:t> </a:t>
            </a:r>
            <a:r>
              <a:rPr lang="en-US" altLang="fr-FR" b="1" dirty="0" smtClean="0">
                <a:solidFill>
                  <a:srgbClr val="444444"/>
                </a:solidFill>
                <a:latin typeface="Century Gothic" pitchFamily="34" charset="0"/>
                <a:cs typeface="Times New Roman" pitchFamily="18" charset="0"/>
              </a:rPr>
              <a:t> </a:t>
            </a:r>
            <a:r>
              <a:rPr lang="en-US" altLang="fr-FR" b="1" dirty="0">
                <a:solidFill>
                  <a:srgbClr val="444444"/>
                </a:solidFill>
                <a:latin typeface="Century Gothic" pitchFamily="34" charset="0"/>
                <a:cs typeface="Times New Roman" pitchFamily="18" charset="0"/>
              </a:rPr>
              <a:t>C25 - </a:t>
            </a:r>
            <a:r>
              <a:rPr lang="en-US" altLang="fr-FR" b="1" dirty="0" err="1">
                <a:solidFill>
                  <a:srgbClr val="444444"/>
                </a:solidFill>
                <a:latin typeface="Century Gothic" pitchFamily="34" charset="0"/>
                <a:cs typeface="Times New Roman" pitchFamily="18" charset="0"/>
              </a:rPr>
              <a:t>arrêt</a:t>
            </a:r>
            <a:r>
              <a:rPr lang="en-US" altLang="fr-FR" b="1" dirty="0">
                <a:solidFill>
                  <a:srgbClr val="444444"/>
                </a:solidFill>
                <a:latin typeface="Century Gothic" pitchFamily="34" charset="0"/>
                <a:cs typeface="Times New Roman" pitchFamily="18" charset="0"/>
              </a:rPr>
              <a:t> </a:t>
            </a:r>
            <a:r>
              <a:rPr lang="en-US" altLang="fr-FR" b="1" dirty="0" err="1">
                <a:solidFill>
                  <a:srgbClr val="444444"/>
                </a:solidFill>
                <a:latin typeface="Century Gothic" pitchFamily="34" charset="0"/>
                <a:cs typeface="Times New Roman" pitchFamily="18" charset="0"/>
              </a:rPr>
              <a:t>Vivier</a:t>
            </a:r>
            <a:r>
              <a:rPr lang="en-US" altLang="fr-FR" b="1" dirty="0">
                <a:solidFill>
                  <a:srgbClr val="444444"/>
                </a:solidFill>
                <a:latin typeface="Century Gothic" pitchFamily="34" charset="0"/>
                <a:cs typeface="Times New Roman" pitchFamily="18" charset="0"/>
              </a:rPr>
              <a:t> Merle / Paul Bert</a:t>
            </a:r>
          </a:p>
          <a:p>
            <a:pPr marL="457200" lvl="1" indent="0" eaLnBrk="1" hangingPunct="1">
              <a:lnSpc>
                <a:spcPct val="102000"/>
              </a:lnSpc>
              <a:buSzPct val="100000"/>
            </a:pPr>
            <a:r>
              <a:rPr lang="en-US" altLang="fr-FR" b="1" dirty="0" smtClean="0">
                <a:solidFill>
                  <a:srgbClr val="444444"/>
                </a:solidFill>
                <a:latin typeface="Century Gothic" pitchFamily="34" charset="0"/>
                <a:cs typeface="Times New Roman" pitchFamily="18" charset="0"/>
              </a:rPr>
              <a:t>	- </a:t>
            </a:r>
            <a:r>
              <a:rPr lang="en-US" altLang="fr-FR" b="1" dirty="0" err="1">
                <a:solidFill>
                  <a:srgbClr val="444444"/>
                </a:solidFill>
                <a:latin typeface="Century Gothic" pitchFamily="34" charset="0"/>
                <a:cs typeface="Times New Roman" pitchFamily="18" charset="0"/>
              </a:rPr>
              <a:t>Métro</a:t>
            </a:r>
            <a:r>
              <a:rPr lang="en-US" altLang="fr-FR" b="1" dirty="0">
                <a:solidFill>
                  <a:srgbClr val="444444"/>
                </a:solidFill>
                <a:latin typeface="Century Gothic" pitchFamily="34" charset="0"/>
                <a:cs typeface="Times New Roman" pitchFamily="18" charset="0"/>
              </a:rPr>
              <a:t> B station </a:t>
            </a:r>
            <a:r>
              <a:rPr lang="en-US" altLang="fr-FR" b="1" dirty="0" smtClean="0">
                <a:solidFill>
                  <a:srgbClr val="444444"/>
                </a:solidFill>
                <a:latin typeface="Century Gothic" pitchFamily="34" charset="0"/>
                <a:cs typeface="Times New Roman" pitchFamily="18" charset="0"/>
              </a:rPr>
              <a:t>Part-</a:t>
            </a:r>
            <a:r>
              <a:rPr lang="en-US" altLang="fr-FR" b="1" dirty="0" err="1" smtClean="0">
                <a:solidFill>
                  <a:srgbClr val="444444"/>
                </a:solidFill>
                <a:latin typeface="Century Gothic" pitchFamily="34" charset="0"/>
                <a:cs typeface="Times New Roman" pitchFamily="18" charset="0"/>
              </a:rPr>
              <a:t>Dieu</a:t>
            </a:r>
            <a:endParaRPr lang="en-US" altLang="fr-FR" b="1" dirty="0" smtClean="0">
              <a:solidFill>
                <a:srgbClr val="444444"/>
              </a:solidFill>
              <a:latin typeface="Century Gothic" pitchFamily="34" charset="0"/>
              <a:cs typeface="Times New Roman" pitchFamily="18" charset="0"/>
            </a:endParaRPr>
          </a:p>
          <a:p>
            <a:pPr marL="457200" lvl="1" indent="0" eaLnBrk="1" hangingPunct="1">
              <a:lnSpc>
                <a:spcPct val="102000"/>
              </a:lnSpc>
              <a:buSzPct val="100000"/>
            </a:pPr>
            <a:endParaRPr lang="en-US" altLang="fr-FR" sz="800" b="1" dirty="0" smtClean="0">
              <a:solidFill>
                <a:srgbClr val="444444"/>
              </a:solidFill>
              <a:latin typeface="Century Gothic" pitchFamily="34" charset="0"/>
              <a:cs typeface="Times New Roman" pitchFamily="18" charset="0"/>
            </a:endParaRPr>
          </a:p>
          <a:p>
            <a:pPr lvl="1" eaLnBrk="1" hangingPunct="1">
              <a:lnSpc>
                <a:spcPct val="102000"/>
              </a:lnSpc>
              <a:buSzPct val="100000"/>
              <a:buFont typeface="Arial" pitchFamily="34" charset="0"/>
              <a:buChar char="•"/>
            </a:pPr>
            <a:r>
              <a:rPr lang="zh-CN" altLang="fr-FR" b="1" dirty="0" smtClean="0">
                <a:solidFill>
                  <a:srgbClr val="444444"/>
                </a:solidFill>
                <a:latin typeface="Century Gothic" pitchFamily="34" charset="0"/>
                <a:cs typeface="Times New Roman" pitchFamily="18" charset="0"/>
              </a:rPr>
              <a:t>网上申请</a:t>
            </a:r>
            <a:endParaRPr lang="en-US" altLang="fr-FR" b="1" dirty="0" smtClean="0">
              <a:solidFill>
                <a:srgbClr val="444444"/>
              </a:solidFill>
              <a:latin typeface="Century Gothic" pitchFamily="34" charset="0"/>
              <a:cs typeface="Times New Roman" pitchFamily="18" charset="0"/>
            </a:endParaRPr>
          </a:p>
          <a:p>
            <a:pPr marL="457200" lvl="1" indent="0" eaLnBrk="1" hangingPunct="1">
              <a:lnSpc>
                <a:spcPct val="102000"/>
              </a:lnSpc>
              <a:buSzPct val="100000"/>
            </a:pPr>
            <a:r>
              <a:rPr lang="en-US" altLang="fr-FR" b="1" dirty="0">
                <a:solidFill>
                  <a:srgbClr val="444444"/>
                </a:solidFill>
                <a:latin typeface="Century Gothic" pitchFamily="34" charset="0"/>
                <a:cs typeface="Times New Roman" pitchFamily="18" charset="0"/>
              </a:rPr>
              <a:t>http://www.caf.fr/ </a:t>
            </a:r>
            <a:endParaRPr lang="fr-FR" altLang="fr-FR" sz="1600" dirty="0" smtClean="0">
              <a:solidFill>
                <a:srgbClr val="444444"/>
              </a:solidFill>
              <a:latin typeface="Century Gothic" pitchFamily="34" charset="0"/>
              <a:cs typeface="Times New Roman" pitchFamily="18" charset="0"/>
            </a:endParaRPr>
          </a:p>
        </p:txBody>
      </p:sp>
      <p:sp>
        <p:nvSpPr>
          <p:cNvPr id="8" name="ZoneTexte 7"/>
          <p:cNvSpPr txBox="1"/>
          <p:nvPr/>
        </p:nvSpPr>
        <p:spPr>
          <a:xfrm>
            <a:off x="413792" y="1280373"/>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学生住房补助申请场</a:t>
            </a:r>
            <a:r>
              <a:rPr lang="zh-CN" altLang="fr-FR" sz="2600" b="1" cap="all" dirty="0" smtClean="0">
                <a:solidFill>
                  <a:srgbClr val="009897"/>
                </a:solidFill>
                <a:latin typeface="Century Gothic" pitchFamily="34" charset="0"/>
              </a:rPr>
              <a:t>所 </a:t>
            </a:r>
            <a:r>
              <a:rPr lang="fr-FR" altLang="zh-CN" sz="2600" b="1" cap="all" dirty="0" smtClean="0">
                <a:solidFill>
                  <a:srgbClr val="009897"/>
                </a:solidFill>
                <a:latin typeface="Century Gothic" pitchFamily="34" charset="0"/>
              </a:rPr>
              <a:t>Le </a:t>
            </a:r>
            <a:r>
              <a:rPr lang="fr-FR" altLang="zh-CN" sz="2600" b="1" cap="all" dirty="0">
                <a:solidFill>
                  <a:srgbClr val="009897"/>
                </a:solidFill>
                <a:latin typeface="Century Gothic" pitchFamily="34" charset="0"/>
              </a:rPr>
              <a:t>siège de la Caf de Lyon </a:t>
            </a:r>
            <a:endParaRPr lang="fr-FR"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9477153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683568" y="1700808"/>
            <a:ext cx="7344816" cy="147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pPr>
            <a:endParaRPr lang="en-US" altLang="fr-FR" sz="1600" b="1" dirty="0" smtClean="0">
              <a:solidFill>
                <a:srgbClr val="444444"/>
              </a:solidFill>
            </a:endParaRPr>
          </a:p>
          <a:p>
            <a:pPr lvl="1" eaLnBrk="1" hangingPunct="1">
              <a:lnSpc>
                <a:spcPct val="102000"/>
              </a:lnSpc>
              <a:buSzPct val="100000"/>
              <a:buFont typeface="Arial" pitchFamily="34" charset="0"/>
              <a:buChar char="•"/>
            </a:pPr>
            <a:r>
              <a:rPr lang="zh-CN" altLang="fr-FR" b="1" dirty="0" smtClean="0">
                <a:solidFill>
                  <a:srgbClr val="444444"/>
                </a:solidFill>
                <a:latin typeface="Century Gothic" pitchFamily="34" charset="0"/>
                <a:cs typeface="Times New Roman" pitchFamily="18" charset="0"/>
              </a:rPr>
              <a:t>示意图 </a:t>
            </a:r>
            <a:r>
              <a:rPr lang="fr-FR" altLang="zh-CN" b="1" dirty="0" smtClean="0">
                <a:solidFill>
                  <a:srgbClr val="444444"/>
                </a:solidFill>
                <a:latin typeface="Century Gothic" pitchFamily="34" charset="0"/>
                <a:cs typeface="Times New Roman" pitchFamily="18" charset="0"/>
              </a:rPr>
              <a:t>C.A.F</a:t>
            </a:r>
            <a:r>
              <a:rPr lang="fr-FR" altLang="zh-CN" b="1" dirty="0">
                <a:solidFill>
                  <a:srgbClr val="444444"/>
                </a:solidFill>
                <a:latin typeface="Century Gothic" pitchFamily="34" charset="0"/>
                <a:cs typeface="Times New Roman" pitchFamily="18" charset="0"/>
              </a:rPr>
              <a:t>. (Caisse d'Allocations Familiales</a:t>
            </a:r>
            <a:r>
              <a:rPr lang="fr-FR" altLang="zh-CN" b="1" dirty="0" smtClean="0">
                <a:solidFill>
                  <a:srgbClr val="444444"/>
                </a:solidFill>
                <a:latin typeface="Century Gothic" pitchFamily="34" charset="0"/>
                <a:cs typeface="Times New Roman" pitchFamily="18" charset="0"/>
              </a:rPr>
              <a:t>)</a:t>
            </a:r>
          </a:p>
          <a:p>
            <a:pPr lvl="1" eaLnBrk="1" hangingPunct="1">
              <a:lnSpc>
                <a:spcPct val="102000"/>
              </a:lnSpc>
              <a:buSzPct val="100000"/>
              <a:buFont typeface="Arial" pitchFamily="34" charset="0"/>
              <a:buChar char="•"/>
            </a:pPr>
            <a:r>
              <a:rPr lang="zh-CN" altLang="fr-FR" b="1" dirty="0" smtClean="0">
                <a:solidFill>
                  <a:srgbClr val="444444"/>
                </a:solidFill>
                <a:latin typeface="Century Gothic" pitchFamily="34" charset="0"/>
                <a:cs typeface="Times New Roman" pitchFamily="18" charset="0"/>
              </a:rPr>
              <a:t>此网站有英语</a:t>
            </a:r>
            <a:r>
              <a:rPr lang="fr-FR" altLang="zh-CN" b="1" dirty="0" smtClean="0">
                <a:solidFill>
                  <a:srgbClr val="444444"/>
                </a:solidFill>
                <a:latin typeface="Century Gothic" pitchFamily="34" charset="0"/>
                <a:cs typeface="Times New Roman" pitchFamily="18" charset="0"/>
              </a:rPr>
              <a:t>, </a:t>
            </a:r>
            <a:r>
              <a:rPr lang="zh-CN" altLang="fr-FR" b="1" dirty="0" smtClean="0">
                <a:solidFill>
                  <a:srgbClr val="444444"/>
                </a:solidFill>
                <a:latin typeface="Century Gothic" pitchFamily="34" charset="0"/>
                <a:cs typeface="Times New Roman" pitchFamily="18" charset="0"/>
              </a:rPr>
              <a:t>西班语和中文信息</a:t>
            </a:r>
            <a:endParaRPr lang="fr-FR" altLang="zh-CN" b="1" dirty="0" smtClean="0">
              <a:solidFill>
                <a:srgbClr val="444444"/>
              </a:solidFill>
              <a:latin typeface="Century Gothic" pitchFamily="34" charset="0"/>
              <a:cs typeface="Times New Roman" pitchFamily="18" charset="0"/>
            </a:endParaRPr>
          </a:p>
          <a:p>
            <a:pPr marL="457200" lvl="1" indent="0" eaLnBrk="1" hangingPunct="1">
              <a:lnSpc>
                <a:spcPct val="102000"/>
              </a:lnSpc>
              <a:buSzPct val="100000"/>
            </a:pPr>
            <a:r>
              <a:rPr lang="fr-FR" altLang="zh-CN" b="1" dirty="0">
                <a:solidFill>
                  <a:srgbClr val="444444"/>
                </a:solidFill>
                <a:latin typeface="Century Gothic" pitchFamily="34" charset="0"/>
                <a:cs typeface="Times New Roman" pitchFamily="18" charset="0"/>
                <a:hlinkClick r:id="rId3"/>
              </a:rPr>
              <a:t>http://</a:t>
            </a:r>
            <a:r>
              <a:rPr lang="fr-FR" altLang="zh-CN" b="1" dirty="0" smtClean="0">
                <a:solidFill>
                  <a:srgbClr val="444444"/>
                </a:solidFill>
                <a:latin typeface="Century Gothic" pitchFamily="34" charset="0"/>
                <a:cs typeface="Times New Roman" pitchFamily="18" charset="0"/>
                <a:hlinkClick r:id="rId3"/>
              </a:rPr>
              <a:t>www.caf.fr/allocataires/actualites/2017/aide-au-logement-etudiant</a:t>
            </a:r>
            <a:endParaRPr lang="fr-FR" altLang="zh-CN" b="1" dirty="0" smtClean="0">
              <a:solidFill>
                <a:srgbClr val="444444"/>
              </a:solidFill>
              <a:latin typeface="Century Gothic" pitchFamily="34" charset="0"/>
              <a:cs typeface="Times New Roman" pitchFamily="18" charset="0"/>
            </a:endParaRPr>
          </a:p>
        </p:txBody>
      </p:sp>
      <p:sp>
        <p:nvSpPr>
          <p:cNvPr id="8" name="ZoneTexte 7"/>
          <p:cNvSpPr txBox="1"/>
          <p:nvPr/>
        </p:nvSpPr>
        <p:spPr>
          <a:xfrm>
            <a:off x="413792" y="1280373"/>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学生住房补助申请场</a:t>
            </a:r>
            <a:r>
              <a:rPr lang="zh-CN" altLang="fr-FR" sz="2600" b="1" cap="all" dirty="0" smtClean="0">
                <a:solidFill>
                  <a:srgbClr val="009897"/>
                </a:solidFill>
                <a:latin typeface="Century Gothic" pitchFamily="34" charset="0"/>
              </a:rPr>
              <a:t>所 </a:t>
            </a:r>
            <a:r>
              <a:rPr lang="fr-FR" altLang="zh-CN" sz="2600" b="1" cap="all" dirty="0" smtClean="0">
                <a:solidFill>
                  <a:srgbClr val="009897"/>
                </a:solidFill>
                <a:latin typeface="Century Gothic" pitchFamily="34" charset="0"/>
              </a:rPr>
              <a:t>Le </a:t>
            </a:r>
            <a:r>
              <a:rPr lang="fr-FR" altLang="zh-CN" sz="2600" b="1" cap="all" dirty="0">
                <a:solidFill>
                  <a:srgbClr val="009897"/>
                </a:solidFill>
                <a:latin typeface="Century Gothic" pitchFamily="34" charset="0"/>
              </a:rPr>
              <a:t>siège de la Caf de Lyon </a:t>
            </a:r>
            <a:endParaRPr lang="fr-FR"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pic>
        <p:nvPicPr>
          <p:cNvPr id="4098" name="Picture 2" descr="D:\Profils\lucien.yang\Bureau\caf-rhon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3501007"/>
            <a:ext cx="2304256" cy="215063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Profils\lucien.yang\Bureau\1297983339lku.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2" y="3111643"/>
            <a:ext cx="4197406" cy="2705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9889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384"/>
            <a:ext cx="9144000" cy="6858000"/>
          </a:xfrm>
          <a:prstGeom prst="rect">
            <a:avLst/>
          </a:prstGeom>
        </p:spPr>
      </p:pic>
      <p:sp>
        <p:nvSpPr>
          <p:cNvPr id="3" name="ZoneTexte 2"/>
          <p:cNvSpPr txBox="1"/>
          <p:nvPr/>
        </p:nvSpPr>
        <p:spPr>
          <a:xfrm>
            <a:off x="2555776" y="1844824"/>
            <a:ext cx="6120680" cy="4431983"/>
          </a:xfrm>
          <a:prstGeom prst="rect">
            <a:avLst/>
          </a:prstGeom>
          <a:noFill/>
        </p:spPr>
        <p:txBody>
          <a:bodyPr wrap="square" rtlCol="0">
            <a:spAutoFit/>
          </a:bodyPr>
          <a:lstStyle/>
          <a:p>
            <a:pPr algn="ctr"/>
            <a:r>
              <a:rPr lang="fr-FR" sz="4000" b="1" dirty="0" smtClean="0">
                <a:solidFill>
                  <a:srgbClr val="252320"/>
                </a:solidFill>
                <a:latin typeface="Century Gothic" pitchFamily="34" charset="0"/>
              </a:rPr>
              <a:t>UNIVERSITÉ </a:t>
            </a:r>
          </a:p>
          <a:p>
            <a:pPr algn="ctr"/>
            <a:r>
              <a:rPr lang="fr-FR" sz="4000" b="1" dirty="0" smtClean="0">
                <a:solidFill>
                  <a:srgbClr val="252320"/>
                </a:solidFill>
                <a:latin typeface="Century Gothic" pitchFamily="34" charset="0"/>
              </a:rPr>
              <a:t>JEAN MOULIN LYON 3</a:t>
            </a:r>
          </a:p>
          <a:p>
            <a:pPr algn="ctr"/>
            <a:r>
              <a:rPr lang="zh-CN" altLang="fr-FR" sz="4000" b="1" dirty="0">
                <a:solidFill>
                  <a:srgbClr val="252320"/>
                </a:solidFill>
                <a:latin typeface="Century Gothic" pitchFamily="34" charset="0"/>
              </a:rPr>
              <a:t>法</a:t>
            </a:r>
            <a:r>
              <a:rPr lang="zh-CN" altLang="fr-FR" sz="4000" b="1" dirty="0" smtClean="0">
                <a:solidFill>
                  <a:srgbClr val="252320"/>
                </a:solidFill>
                <a:latin typeface="Century Gothic" pitchFamily="34" charset="0"/>
              </a:rPr>
              <a:t>国留学生活篇</a:t>
            </a:r>
            <a:endParaRPr lang="fr-FR" altLang="zh-CN" sz="4000" b="1" dirty="0" smtClean="0">
              <a:solidFill>
                <a:srgbClr val="252320"/>
              </a:solidFill>
              <a:latin typeface="Century Gothic" pitchFamily="34" charset="0"/>
            </a:endParaRPr>
          </a:p>
          <a:p>
            <a:endParaRPr lang="fr-FR" sz="1200" b="1" dirty="0" smtClean="0">
              <a:solidFill>
                <a:srgbClr val="252320"/>
              </a:solidFill>
              <a:latin typeface="Century Gothic" pitchFamily="34" charset="0"/>
            </a:endParaRPr>
          </a:p>
          <a:p>
            <a:r>
              <a:rPr lang="fr-FR" sz="1000" b="1" dirty="0" smtClean="0">
                <a:solidFill>
                  <a:srgbClr val="252320"/>
                </a:solidFill>
                <a:latin typeface="Century Gothic" pitchFamily="34" charset="0"/>
              </a:rPr>
              <a:t>Mr</a:t>
            </a:r>
            <a:r>
              <a:rPr lang="fr-FR" sz="1000" b="1" dirty="0">
                <a:solidFill>
                  <a:srgbClr val="252320"/>
                </a:solidFill>
                <a:latin typeface="Century Gothic" pitchFamily="34" charset="0"/>
              </a:rPr>
              <a:t>.  YANG Xiao (Lucien) </a:t>
            </a:r>
            <a:r>
              <a:rPr lang="zh-CN" altLang="fr-FR" sz="1000" b="1" dirty="0">
                <a:solidFill>
                  <a:srgbClr val="252320"/>
                </a:solidFill>
                <a:latin typeface="Century Gothic" pitchFamily="34" charset="0"/>
              </a:rPr>
              <a:t>杨 啸</a:t>
            </a:r>
          </a:p>
          <a:p>
            <a:r>
              <a:rPr lang="fr-FR" sz="1000" b="1" dirty="0">
                <a:solidFill>
                  <a:srgbClr val="252320"/>
                </a:solidFill>
                <a:latin typeface="Century Gothic" pitchFamily="34" charset="0"/>
              </a:rPr>
              <a:t>PhD in </a:t>
            </a:r>
            <a:r>
              <a:rPr lang="fr-FR" sz="1000" b="1" dirty="0" err="1">
                <a:solidFill>
                  <a:srgbClr val="252320"/>
                </a:solidFill>
                <a:latin typeface="Century Gothic" pitchFamily="34" charset="0"/>
              </a:rPr>
              <a:t>Language</a:t>
            </a:r>
            <a:r>
              <a:rPr lang="fr-FR" sz="1000" b="1" dirty="0">
                <a:solidFill>
                  <a:srgbClr val="252320"/>
                </a:solidFill>
                <a:latin typeface="Century Gothic" pitchFamily="34" charset="0"/>
              </a:rPr>
              <a:t> Science, </a:t>
            </a:r>
            <a:r>
              <a:rPr lang="fr-FR" sz="1000" b="1" dirty="0" err="1">
                <a:solidFill>
                  <a:srgbClr val="252320"/>
                </a:solidFill>
                <a:latin typeface="Century Gothic" pitchFamily="34" charset="0"/>
              </a:rPr>
              <a:t>Sociology</a:t>
            </a:r>
            <a:r>
              <a:rPr lang="fr-FR" sz="1000" b="1" dirty="0">
                <a:solidFill>
                  <a:srgbClr val="252320"/>
                </a:solidFill>
                <a:latin typeface="Century Gothic" pitchFamily="34" charset="0"/>
              </a:rPr>
              <a:t> and </a:t>
            </a:r>
            <a:r>
              <a:rPr lang="fr-FR" sz="1000" b="1" dirty="0" err="1">
                <a:solidFill>
                  <a:srgbClr val="252320"/>
                </a:solidFill>
                <a:latin typeface="Century Gothic" pitchFamily="34" charset="0"/>
              </a:rPr>
              <a:t>Human</a:t>
            </a:r>
            <a:r>
              <a:rPr lang="fr-FR" sz="1000" b="1" dirty="0">
                <a:solidFill>
                  <a:srgbClr val="252320"/>
                </a:solidFill>
                <a:latin typeface="Century Gothic" pitchFamily="34" charset="0"/>
              </a:rPr>
              <a:t> </a:t>
            </a:r>
            <a:r>
              <a:rPr lang="fr-FR" sz="1000" b="1" dirty="0" err="1">
                <a:solidFill>
                  <a:srgbClr val="252320"/>
                </a:solidFill>
                <a:latin typeface="Century Gothic" pitchFamily="34" charset="0"/>
              </a:rPr>
              <a:t>Development</a:t>
            </a:r>
            <a:r>
              <a:rPr lang="fr-FR" sz="1000" b="1" dirty="0">
                <a:solidFill>
                  <a:srgbClr val="252320"/>
                </a:solidFill>
                <a:latin typeface="Century Gothic" pitchFamily="34" charset="0"/>
              </a:rPr>
              <a:t> </a:t>
            </a:r>
            <a:r>
              <a:rPr lang="fr-FR" sz="1000" b="1" dirty="0" err="1">
                <a:solidFill>
                  <a:srgbClr val="252320"/>
                </a:solidFill>
                <a:latin typeface="Century Gothic" pitchFamily="34" charset="0"/>
              </a:rPr>
              <a:t>Research</a:t>
            </a:r>
            <a:endParaRPr lang="fr-FR" sz="1000" b="1" dirty="0">
              <a:solidFill>
                <a:srgbClr val="252320"/>
              </a:solidFill>
              <a:latin typeface="Century Gothic" pitchFamily="34" charset="0"/>
            </a:endParaRPr>
          </a:p>
          <a:p>
            <a:r>
              <a:rPr lang="zh-CN" altLang="fr-FR" sz="1000" b="1" dirty="0">
                <a:solidFill>
                  <a:srgbClr val="252320"/>
                </a:solidFill>
                <a:latin typeface="Century Gothic" pitchFamily="34" charset="0"/>
              </a:rPr>
              <a:t>博</a:t>
            </a:r>
            <a:r>
              <a:rPr lang="zh-CN" altLang="fr-FR" sz="1000" b="1" dirty="0" smtClean="0">
                <a:solidFill>
                  <a:srgbClr val="252320"/>
                </a:solidFill>
                <a:latin typeface="Century Gothic" pitchFamily="34" charset="0"/>
              </a:rPr>
              <a:t>士</a:t>
            </a:r>
            <a:endParaRPr lang="zh-CN" altLang="fr-FR" sz="1000" b="1" dirty="0">
              <a:solidFill>
                <a:srgbClr val="252320"/>
              </a:solidFill>
              <a:latin typeface="Century Gothic" pitchFamily="34" charset="0"/>
            </a:endParaRPr>
          </a:p>
          <a:p>
            <a:r>
              <a:rPr lang="fr-FR" sz="1000" b="1" dirty="0">
                <a:solidFill>
                  <a:srgbClr val="252320"/>
                </a:solidFill>
                <a:latin typeface="Century Gothic" pitchFamily="34" charset="0"/>
              </a:rPr>
              <a:t>Asia International </a:t>
            </a:r>
            <a:r>
              <a:rPr lang="fr-FR" sz="1000" b="1" dirty="0" err="1">
                <a:solidFill>
                  <a:srgbClr val="252320"/>
                </a:solidFill>
                <a:latin typeface="Century Gothic" pitchFamily="34" charset="0"/>
              </a:rPr>
              <a:t>Cooperation</a:t>
            </a:r>
            <a:r>
              <a:rPr lang="fr-FR" sz="1000" b="1" dirty="0">
                <a:solidFill>
                  <a:srgbClr val="252320"/>
                </a:solidFill>
                <a:latin typeface="Century Gothic" pitchFamily="34" charset="0"/>
              </a:rPr>
              <a:t> </a:t>
            </a:r>
            <a:r>
              <a:rPr lang="fr-FR" sz="1000" b="1" dirty="0" err="1">
                <a:solidFill>
                  <a:srgbClr val="252320"/>
                </a:solidFill>
                <a:latin typeface="Century Gothic" pitchFamily="34" charset="0"/>
              </a:rPr>
              <a:t>Officer</a:t>
            </a:r>
            <a:endParaRPr lang="fr-FR" sz="1000" b="1" dirty="0">
              <a:solidFill>
                <a:srgbClr val="252320"/>
              </a:solidFill>
              <a:latin typeface="Century Gothic" pitchFamily="34" charset="0"/>
            </a:endParaRPr>
          </a:p>
          <a:p>
            <a:r>
              <a:rPr lang="fr-FR" sz="1000" b="1" dirty="0">
                <a:solidFill>
                  <a:srgbClr val="252320"/>
                </a:solidFill>
                <a:latin typeface="Century Gothic" pitchFamily="34" charset="0"/>
              </a:rPr>
              <a:t>International Relations Office</a:t>
            </a:r>
          </a:p>
          <a:p>
            <a:r>
              <a:rPr lang="fr-FR" sz="1000" b="1" dirty="0" err="1">
                <a:solidFill>
                  <a:srgbClr val="252320"/>
                </a:solidFill>
                <a:latin typeface="Century Gothic" pitchFamily="34" charset="0"/>
              </a:rPr>
              <a:t>University</a:t>
            </a:r>
            <a:r>
              <a:rPr lang="fr-FR" sz="1000" b="1" dirty="0">
                <a:solidFill>
                  <a:srgbClr val="252320"/>
                </a:solidFill>
                <a:latin typeface="Century Gothic" pitchFamily="34" charset="0"/>
              </a:rPr>
              <a:t> Jean Moulin Lyon 3</a:t>
            </a:r>
          </a:p>
          <a:p>
            <a:pPr>
              <a:lnSpc>
                <a:spcPct val="150000"/>
              </a:lnSpc>
            </a:pPr>
            <a:r>
              <a:rPr lang="zh-CN" altLang="fr-FR" sz="1000" b="1" dirty="0">
                <a:solidFill>
                  <a:srgbClr val="252320"/>
                </a:solidFill>
                <a:latin typeface="Century Gothic" pitchFamily="34" charset="0"/>
              </a:rPr>
              <a:t>法国让 穆兰里昂第三大学</a:t>
            </a:r>
          </a:p>
          <a:p>
            <a:pPr>
              <a:lnSpc>
                <a:spcPct val="150000"/>
              </a:lnSpc>
            </a:pPr>
            <a:r>
              <a:rPr lang="zh-CN" altLang="fr-FR" sz="1000" b="1" dirty="0">
                <a:solidFill>
                  <a:srgbClr val="252320"/>
                </a:solidFill>
                <a:latin typeface="Century Gothic" pitchFamily="34" charset="0"/>
              </a:rPr>
              <a:t>国际关系部</a:t>
            </a:r>
          </a:p>
          <a:p>
            <a:pPr>
              <a:lnSpc>
                <a:spcPct val="150000"/>
              </a:lnSpc>
            </a:pPr>
            <a:r>
              <a:rPr lang="zh-CN" altLang="fr-FR" sz="1000" b="1" dirty="0">
                <a:solidFill>
                  <a:srgbClr val="252320"/>
                </a:solidFill>
                <a:latin typeface="Century Gothic" pitchFamily="34" charset="0"/>
              </a:rPr>
              <a:t>亚洲合作项目主</a:t>
            </a:r>
            <a:r>
              <a:rPr lang="zh-CN" altLang="fr-FR" sz="1000" b="1" dirty="0" smtClean="0">
                <a:solidFill>
                  <a:srgbClr val="252320"/>
                </a:solidFill>
                <a:latin typeface="Century Gothic" pitchFamily="34" charset="0"/>
              </a:rPr>
              <a:t>管</a:t>
            </a:r>
            <a:endParaRPr lang="fr-FR" altLang="zh-CN" sz="1000" b="1" dirty="0" smtClean="0">
              <a:solidFill>
                <a:srgbClr val="252320"/>
              </a:solidFill>
              <a:latin typeface="Century Gothic" pitchFamily="34" charset="0"/>
            </a:endParaRPr>
          </a:p>
          <a:p>
            <a:pPr>
              <a:lnSpc>
                <a:spcPct val="150000"/>
              </a:lnSpc>
            </a:pPr>
            <a:r>
              <a:rPr lang="fr-FR" altLang="zh-CN" sz="1000" b="1" dirty="0">
                <a:solidFill>
                  <a:srgbClr val="252320"/>
                </a:solidFill>
                <a:latin typeface="Century Gothic" pitchFamily="34" charset="0"/>
              </a:rPr>
              <a:t>1 C Avenue des </a:t>
            </a:r>
            <a:r>
              <a:rPr lang="fr-FR" altLang="zh-CN" sz="1000" b="1" dirty="0" smtClean="0">
                <a:solidFill>
                  <a:srgbClr val="252320"/>
                </a:solidFill>
                <a:latin typeface="Century Gothic" pitchFamily="34" charset="0"/>
              </a:rPr>
              <a:t>Frères </a:t>
            </a:r>
            <a:r>
              <a:rPr lang="fr-FR" altLang="zh-CN" sz="1000" b="1" dirty="0">
                <a:solidFill>
                  <a:srgbClr val="252320"/>
                </a:solidFill>
                <a:latin typeface="Century Gothic" pitchFamily="34" charset="0"/>
              </a:rPr>
              <a:t>Lumières CS 78242 </a:t>
            </a:r>
            <a:r>
              <a:rPr lang="fr-FR" altLang="zh-CN" sz="1000" b="1" dirty="0" smtClean="0">
                <a:solidFill>
                  <a:srgbClr val="252320"/>
                </a:solidFill>
                <a:latin typeface="Century Gothic" pitchFamily="34" charset="0"/>
              </a:rPr>
              <a:t>69372 LYON </a:t>
            </a:r>
            <a:r>
              <a:rPr lang="fr-FR" altLang="zh-CN" sz="1000" b="1" dirty="0">
                <a:solidFill>
                  <a:srgbClr val="252320"/>
                </a:solidFill>
                <a:latin typeface="Century Gothic" pitchFamily="34" charset="0"/>
              </a:rPr>
              <a:t>CEDEX 08 </a:t>
            </a:r>
            <a:r>
              <a:rPr lang="fr-FR" altLang="zh-CN" sz="1000" b="1" dirty="0" smtClean="0">
                <a:solidFill>
                  <a:srgbClr val="252320"/>
                </a:solidFill>
                <a:latin typeface="Century Gothic" pitchFamily="34" charset="0"/>
              </a:rPr>
              <a:t>France</a:t>
            </a:r>
            <a:endParaRPr lang="zh-CN" altLang="fr-FR" sz="1000" b="1" dirty="0">
              <a:solidFill>
                <a:srgbClr val="252320"/>
              </a:solidFill>
              <a:latin typeface="Century Gothic" pitchFamily="34" charset="0"/>
            </a:endParaRPr>
          </a:p>
          <a:p>
            <a:r>
              <a:rPr lang="fr-FR" sz="1000" b="1" dirty="0" smtClean="0">
                <a:solidFill>
                  <a:srgbClr val="252320"/>
                </a:solidFill>
                <a:latin typeface="Century Gothic" pitchFamily="34" charset="0"/>
              </a:rPr>
              <a:t>Tel</a:t>
            </a:r>
            <a:r>
              <a:rPr lang="fr-FR" sz="1000" b="1" dirty="0">
                <a:solidFill>
                  <a:srgbClr val="252320"/>
                </a:solidFill>
                <a:latin typeface="Century Gothic" pitchFamily="34" charset="0"/>
              </a:rPr>
              <a:t>: +33 (0)4 78 78 75 28</a:t>
            </a:r>
          </a:p>
          <a:p>
            <a:r>
              <a:rPr lang="fr-FR" sz="1000" b="1" dirty="0">
                <a:solidFill>
                  <a:srgbClr val="252320"/>
                </a:solidFill>
                <a:latin typeface="Century Gothic" pitchFamily="34" charset="0"/>
              </a:rPr>
              <a:t>E-mail : lucien.yang@univ-lyon3.fr</a:t>
            </a:r>
          </a:p>
          <a:p>
            <a:r>
              <a:rPr lang="fr-FR" sz="1000" b="1" dirty="0">
                <a:solidFill>
                  <a:srgbClr val="252320"/>
                </a:solidFill>
                <a:latin typeface="Century Gothic" pitchFamily="34" charset="0"/>
              </a:rPr>
              <a:t>www.univ-lyon3.fr </a:t>
            </a:r>
          </a:p>
        </p:txBody>
      </p:sp>
    </p:spTree>
    <p:extLst>
      <p:ext uri="{BB962C8B-B14F-4D97-AF65-F5344CB8AC3E}">
        <p14:creationId xmlns:p14="http://schemas.microsoft.com/office/powerpoint/2010/main" val="370480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2" y="1606340"/>
            <a:ext cx="8262664" cy="46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sz="1100" dirty="0" smtClean="0">
              <a:solidFill>
                <a:srgbClr val="089491"/>
              </a:solidFill>
              <a:latin typeface="Century Gothic" pitchFamily="34" charset="0"/>
            </a:endParaRPr>
          </a:p>
          <a:p>
            <a:r>
              <a:rPr lang="zh-CN" altLang="fr-FR" b="1" dirty="0" smtClean="0">
                <a:solidFill>
                  <a:schemeClr val="tx1">
                    <a:lumMod val="85000"/>
                    <a:lumOff val="15000"/>
                  </a:schemeClr>
                </a:solidFill>
                <a:latin typeface="Century Gothic" pitchFamily="34" charset="0"/>
              </a:rPr>
              <a:t>学</a:t>
            </a:r>
            <a:r>
              <a:rPr lang="zh-CN" altLang="fr-FR" b="1" dirty="0">
                <a:solidFill>
                  <a:schemeClr val="tx1">
                    <a:lumMod val="85000"/>
                    <a:lumOff val="15000"/>
                  </a:schemeClr>
                </a:solidFill>
                <a:latin typeface="Century Gothic" pitchFamily="34" charset="0"/>
              </a:rPr>
              <a:t>生社会医疗保险是 在法国学习不可缺少的部分</a:t>
            </a:r>
            <a:r>
              <a:rPr lang="fr-FR" altLang="zh-CN" b="1" dirty="0">
                <a:solidFill>
                  <a:schemeClr val="tx1">
                    <a:lumMod val="85000"/>
                    <a:lumOff val="15000"/>
                  </a:schemeClr>
                </a:solidFill>
                <a:latin typeface="Century Gothic" pitchFamily="34" charset="0"/>
              </a:rPr>
              <a:t>, </a:t>
            </a:r>
            <a:r>
              <a:rPr lang="zh-CN" altLang="fr-FR" b="1" dirty="0">
                <a:solidFill>
                  <a:schemeClr val="tx1">
                    <a:lumMod val="85000"/>
                    <a:lumOff val="15000"/>
                  </a:schemeClr>
                </a:solidFill>
                <a:latin typeface="Century Gothic" pitchFamily="34" charset="0"/>
              </a:rPr>
              <a:t>在此作简单的中文信息介绍</a:t>
            </a:r>
            <a:r>
              <a:rPr lang="zh-CN" altLang="fr-FR" b="1" dirty="0" smtClean="0">
                <a:solidFill>
                  <a:schemeClr val="tx1">
                    <a:lumMod val="85000"/>
                    <a:lumOff val="15000"/>
                  </a:schemeClr>
                </a:solidFill>
                <a:latin typeface="Century Gothic" pitchFamily="34" charset="0"/>
              </a:rPr>
              <a:t>。</a:t>
            </a:r>
            <a:endParaRPr lang="zh-CN" altLang="fr-FR" b="1" dirty="0">
              <a:solidFill>
                <a:schemeClr val="tx1">
                  <a:lumMod val="85000"/>
                  <a:lumOff val="15000"/>
                </a:schemeClr>
              </a:solidFill>
              <a:latin typeface="Century Gothic" pitchFamily="34" charset="0"/>
            </a:endParaRPr>
          </a:p>
          <a:p>
            <a:r>
              <a:rPr lang="zh-CN" altLang="fr-FR" b="1" dirty="0">
                <a:solidFill>
                  <a:schemeClr val="tx1">
                    <a:lumMod val="85000"/>
                    <a:lumOff val="15000"/>
                  </a:schemeClr>
                </a:solidFill>
                <a:latin typeface="Century Gothic" pitchFamily="34" charset="0"/>
              </a:rPr>
              <a:t>请仔细的参考以下网站关于学生社会医疗保险的内容简</a:t>
            </a:r>
            <a:r>
              <a:rPr lang="zh-CN" altLang="fr-FR" b="1" dirty="0" smtClean="0">
                <a:solidFill>
                  <a:schemeClr val="tx1">
                    <a:lumMod val="85000"/>
                    <a:lumOff val="15000"/>
                  </a:schemeClr>
                </a:solidFill>
                <a:latin typeface="Century Gothic" pitchFamily="34" charset="0"/>
              </a:rPr>
              <a:t>介</a:t>
            </a:r>
            <a:endParaRPr lang="zh-CN" altLang="fr-FR" b="1" dirty="0">
              <a:solidFill>
                <a:schemeClr val="tx1">
                  <a:lumMod val="85000"/>
                  <a:lumOff val="15000"/>
                </a:schemeClr>
              </a:solidFill>
              <a:latin typeface="Century Gothic" pitchFamily="34" charset="0"/>
            </a:endParaRPr>
          </a:p>
          <a:p>
            <a:r>
              <a:rPr lang="fr-FR" altLang="zh-CN" b="1" dirty="0">
                <a:solidFill>
                  <a:schemeClr val="tx1">
                    <a:lumMod val="85000"/>
                    <a:lumOff val="15000"/>
                  </a:schemeClr>
                </a:solidFill>
                <a:latin typeface="Century Gothic" pitchFamily="34" charset="0"/>
              </a:rPr>
              <a:t>http://www.lyoncampus.info/La-securite-sociale-etudiante_a1438.html</a:t>
            </a:r>
          </a:p>
          <a:p>
            <a:endParaRPr lang="fr-FR" altLang="zh-CN" sz="800" dirty="0" smtClean="0">
              <a:solidFill>
                <a:schemeClr val="tx1">
                  <a:lumMod val="85000"/>
                  <a:lumOff val="15000"/>
                </a:schemeClr>
              </a:solidFill>
              <a:latin typeface="Century Gothic" pitchFamily="34" charset="0"/>
            </a:endParaRPr>
          </a:p>
          <a:p>
            <a:r>
              <a:rPr lang="fr-FR" altLang="zh-CN" b="1" dirty="0" smtClean="0">
                <a:solidFill>
                  <a:schemeClr val="tx1">
                    <a:lumMod val="85000"/>
                    <a:lumOff val="15000"/>
                  </a:schemeClr>
                </a:solidFill>
                <a:latin typeface="Century Gothic" pitchFamily="34" charset="0"/>
              </a:rPr>
              <a:t>2</a:t>
            </a:r>
            <a:r>
              <a:rPr lang="zh-CN" altLang="fr-FR" b="1" dirty="0">
                <a:solidFill>
                  <a:schemeClr val="tx1">
                    <a:lumMod val="85000"/>
                    <a:lumOff val="15000"/>
                  </a:schemeClr>
                </a:solidFill>
                <a:latin typeface="Century Gothic" pitchFamily="34" charset="0"/>
              </a:rPr>
              <a:t>个保险机</a:t>
            </a:r>
            <a:r>
              <a:rPr lang="zh-CN" altLang="fr-FR" b="1" dirty="0" smtClean="0">
                <a:solidFill>
                  <a:schemeClr val="tx1">
                    <a:lumMod val="85000"/>
                    <a:lumOff val="15000"/>
                  </a:schemeClr>
                </a:solidFill>
                <a:latin typeface="Century Gothic" pitchFamily="34" charset="0"/>
              </a:rPr>
              <a:t>构</a:t>
            </a:r>
            <a:r>
              <a:rPr lang="fr-FR" altLang="zh-CN" b="1" dirty="0">
                <a:solidFill>
                  <a:schemeClr val="tx1">
                    <a:lumMod val="85000"/>
                    <a:lumOff val="15000"/>
                  </a:schemeClr>
                </a:solidFill>
                <a:latin typeface="Century Gothic" pitchFamily="34" charset="0"/>
              </a:rPr>
              <a:t>:</a:t>
            </a:r>
            <a:endParaRPr lang="zh-CN" altLang="fr-FR" b="1" dirty="0">
              <a:solidFill>
                <a:schemeClr val="tx1">
                  <a:lumMod val="85000"/>
                  <a:lumOff val="15000"/>
                </a:schemeClr>
              </a:solidFill>
              <a:latin typeface="Century Gothic" pitchFamily="34" charset="0"/>
            </a:endParaRPr>
          </a:p>
          <a:p>
            <a:r>
              <a:rPr lang="fr-FR" altLang="zh-CN" b="1" dirty="0" smtClean="0">
                <a:solidFill>
                  <a:schemeClr val="tx1">
                    <a:lumMod val="85000"/>
                    <a:lumOff val="15000"/>
                  </a:schemeClr>
                </a:solidFill>
                <a:latin typeface="Century Gothic" pitchFamily="34" charset="0"/>
              </a:rPr>
              <a:t>LMDE </a:t>
            </a:r>
            <a:r>
              <a:rPr lang="zh-CN" altLang="fr-FR" b="1" dirty="0">
                <a:solidFill>
                  <a:schemeClr val="tx1">
                    <a:lumMod val="85000"/>
                    <a:lumOff val="15000"/>
                  </a:schemeClr>
                </a:solidFill>
                <a:latin typeface="Century Gothic" pitchFamily="34" charset="0"/>
              </a:rPr>
              <a:t>或 </a:t>
            </a:r>
            <a:r>
              <a:rPr lang="fr-FR" altLang="zh-CN" b="1" dirty="0">
                <a:solidFill>
                  <a:schemeClr val="tx1">
                    <a:lumMod val="85000"/>
                    <a:lumOff val="15000"/>
                  </a:schemeClr>
                </a:solidFill>
                <a:latin typeface="Century Gothic" pitchFamily="34" charset="0"/>
              </a:rPr>
              <a:t>SMERRA </a:t>
            </a:r>
            <a:r>
              <a:rPr lang="zh-CN" altLang="fr-FR" b="1" dirty="0">
                <a:solidFill>
                  <a:schemeClr val="tx1">
                    <a:lumMod val="85000"/>
                    <a:lumOff val="15000"/>
                  </a:schemeClr>
                </a:solidFill>
                <a:latin typeface="Century Gothic" pitchFamily="34" charset="0"/>
              </a:rPr>
              <a:t>这两个学生保险机构在价格和使用功能上没有差别</a:t>
            </a:r>
            <a:r>
              <a:rPr lang="fr-FR" altLang="zh-CN" b="1" dirty="0">
                <a:solidFill>
                  <a:schemeClr val="tx1">
                    <a:lumMod val="85000"/>
                    <a:lumOff val="15000"/>
                  </a:schemeClr>
                </a:solidFill>
                <a:latin typeface="Century Gothic" pitchFamily="34" charset="0"/>
              </a:rPr>
              <a:t>. </a:t>
            </a:r>
          </a:p>
          <a:p>
            <a:endParaRPr lang="fr-FR" sz="800" dirty="0">
              <a:solidFill>
                <a:srgbClr val="089491"/>
              </a:solidFill>
              <a:latin typeface="Century Gothic" pitchFamily="34" charset="0"/>
            </a:endParaRPr>
          </a:p>
          <a:p>
            <a:r>
              <a:rPr lang="en-US" sz="1400" dirty="0"/>
              <a:t> </a:t>
            </a:r>
            <a:r>
              <a:rPr lang="fr-FR" sz="1400" dirty="0" err="1"/>
              <a:t>地址如下</a:t>
            </a:r>
            <a:endParaRPr lang="fr-FR" sz="1400" dirty="0"/>
          </a:p>
          <a:p>
            <a:r>
              <a:rPr lang="fr-FR" sz="1400" b="1" dirty="0"/>
              <a:t>LMDE (La Mutuelle des Etudiants) </a:t>
            </a:r>
            <a:r>
              <a:rPr lang="fr-FR" sz="1400" dirty="0"/>
              <a:t>- www.lmde.com</a:t>
            </a:r>
          </a:p>
          <a:p>
            <a:r>
              <a:rPr lang="fr-FR" sz="1400" dirty="0"/>
              <a:t>Agence LMDE, 6 rues de l'abondance, 69003 Lyon</a:t>
            </a:r>
          </a:p>
          <a:p>
            <a:r>
              <a:rPr lang="fr-FR" sz="1400" dirty="0"/>
              <a:t>Ligne de métro D/B station Saxe Gambetta</a:t>
            </a:r>
          </a:p>
          <a:p>
            <a:r>
              <a:rPr lang="fr-FR" sz="1400" dirty="0"/>
              <a:t>Du lundi au jeudi de 9h30 à 12h00 et de 13h30 à 17h00.</a:t>
            </a:r>
          </a:p>
          <a:p>
            <a:r>
              <a:rPr lang="fr-FR" sz="1400" dirty="0"/>
              <a:t>Le vendredi de 9h30 à 12h00 (et de 13h30 à 17h00 pendant les mois de juin, juillet, septembre et octobre).</a:t>
            </a:r>
          </a:p>
          <a:p>
            <a:endParaRPr lang="fr-FR" sz="800" dirty="0"/>
          </a:p>
          <a:p>
            <a:r>
              <a:rPr lang="fr-FR" sz="1400" b="1" dirty="0"/>
              <a:t>SMERRA (Mutuelle Etudiante de la Région Rhône-Alpes Auvergne) </a:t>
            </a:r>
          </a:p>
          <a:p>
            <a:r>
              <a:rPr lang="fr-FR" sz="1400" dirty="0"/>
              <a:t>43 rue </a:t>
            </a:r>
            <a:r>
              <a:rPr lang="fr-FR" sz="1400" dirty="0" err="1"/>
              <a:t>Jaboulay</a:t>
            </a:r>
            <a:r>
              <a:rPr lang="fr-FR" sz="1400" dirty="0"/>
              <a:t> - 69349 Lyon cedex 07 </a:t>
            </a:r>
          </a:p>
          <a:p>
            <a:r>
              <a:rPr lang="fr-FR" sz="1400" dirty="0"/>
              <a:t>Ligne de métro B station Jean Macé </a:t>
            </a:r>
          </a:p>
          <a:p>
            <a:r>
              <a:rPr lang="fr-FR" sz="1400" dirty="0"/>
              <a:t>0810 05 2000 ou 04 72 76 70 76 (Du lundi au vendredi, de 9h à 18h, sans interruption.) </a:t>
            </a:r>
          </a:p>
          <a:p>
            <a:r>
              <a:rPr lang="fr-FR" sz="1400" dirty="0" smtClean="0"/>
              <a:t>www.smerra.fr-SMERRA@uitsem.com</a:t>
            </a:r>
            <a:endParaRPr lang="fr-FR" sz="1400" dirty="0"/>
          </a:p>
        </p:txBody>
      </p:sp>
      <p:sp>
        <p:nvSpPr>
          <p:cNvPr id="8" name="ZoneTexte 7"/>
          <p:cNvSpPr txBox="1"/>
          <p:nvPr/>
        </p:nvSpPr>
        <p:spPr>
          <a:xfrm>
            <a:off x="413792" y="1168296"/>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学生社会医疗保</a:t>
            </a:r>
            <a:r>
              <a:rPr lang="zh-CN" altLang="fr-FR" sz="2600" b="1" cap="all" dirty="0" smtClean="0">
                <a:solidFill>
                  <a:srgbClr val="009897"/>
                </a:solidFill>
                <a:latin typeface="Century Gothic" pitchFamily="34" charset="0"/>
              </a:rPr>
              <a:t>险</a:t>
            </a:r>
            <a:endParaRPr lang="fr-FR"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21140583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2" y="1483679"/>
            <a:ext cx="8262664" cy="46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sz="1100" dirty="0" smtClean="0">
              <a:solidFill>
                <a:srgbClr val="089491"/>
              </a:solidFill>
              <a:latin typeface="Century Gothic" pitchFamily="34" charset="0"/>
            </a:endParaRPr>
          </a:p>
          <a:p>
            <a:r>
              <a:rPr lang="zh-CN" altLang="fr-FR" b="1" dirty="0">
                <a:solidFill>
                  <a:schemeClr val="tx1">
                    <a:lumMod val="85000"/>
                    <a:lumOff val="15000"/>
                  </a:schemeClr>
                </a:solidFill>
                <a:latin typeface="Century Gothic" pitchFamily="34" charset="0"/>
              </a:rPr>
              <a:t>办理手续</a:t>
            </a:r>
          </a:p>
          <a:p>
            <a:r>
              <a:rPr lang="zh-CN" altLang="fr-FR" dirty="0">
                <a:solidFill>
                  <a:schemeClr val="tx1">
                    <a:lumMod val="85000"/>
                    <a:lumOff val="15000"/>
                  </a:schemeClr>
                </a:solidFill>
                <a:latin typeface="Century Gothic" pitchFamily="34" charset="0"/>
              </a:rPr>
              <a:t>办理学生社会保险的手续是非常简单的。  学生收到注册许可的前提下</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在里昂三大的网站上完成注册手续的同时选择保险机构</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有条件的学生可以选择在网络上支付费用或者到达里昂以后在支付费用。</a:t>
            </a:r>
          </a:p>
          <a:p>
            <a:endParaRPr lang="zh-CN" altLang="fr-FR" b="1" dirty="0">
              <a:solidFill>
                <a:schemeClr val="tx1">
                  <a:lumMod val="85000"/>
                  <a:lumOff val="15000"/>
                </a:schemeClr>
              </a:solidFill>
              <a:latin typeface="Century Gothic" pitchFamily="34" charset="0"/>
            </a:endParaRPr>
          </a:p>
          <a:p>
            <a:r>
              <a:rPr lang="zh-CN" altLang="fr-FR" b="1" dirty="0">
                <a:solidFill>
                  <a:schemeClr val="tx1">
                    <a:lumMod val="85000"/>
                    <a:lumOff val="15000"/>
                  </a:schemeClr>
                </a:solidFill>
                <a:latin typeface="Century Gothic" pitchFamily="34" charset="0"/>
              </a:rPr>
              <a:t>学生保险号</a:t>
            </a:r>
          </a:p>
          <a:p>
            <a:r>
              <a:rPr lang="zh-CN" altLang="fr-FR" dirty="0">
                <a:solidFill>
                  <a:schemeClr val="tx1">
                    <a:lumMod val="85000"/>
                    <a:lumOff val="15000"/>
                  </a:schemeClr>
                </a:solidFill>
                <a:latin typeface="Century Gothic" pitchFamily="34" charset="0"/>
              </a:rPr>
              <a:t>在支付了保险费用以后</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学生将得到保险号码。  要说明一点</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取得保险号码的过程比较长</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所以建议学生在支付完保险费用的一个月以后携带交费证明即注册证明自己到所选择的保险机构的里昂总部去索取保险号码。</a:t>
            </a:r>
          </a:p>
          <a:p>
            <a:endParaRPr lang="zh-CN" altLang="fr-FR" b="1" dirty="0">
              <a:solidFill>
                <a:schemeClr val="tx1">
                  <a:lumMod val="85000"/>
                  <a:lumOff val="15000"/>
                </a:schemeClr>
              </a:solidFill>
              <a:latin typeface="Century Gothic" pitchFamily="34" charset="0"/>
            </a:endParaRPr>
          </a:p>
          <a:p>
            <a:r>
              <a:rPr lang="zh-CN" altLang="fr-FR" b="1" dirty="0">
                <a:solidFill>
                  <a:schemeClr val="tx1">
                    <a:lumMod val="85000"/>
                    <a:lumOff val="15000"/>
                  </a:schemeClr>
                </a:solidFill>
                <a:latin typeface="Century Gothic" pitchFamily="34" charset="0"/>
              </a:rPr>
              <a:t>保险退款</a:t>
            </a:r>
          </a:p>
          <a:p>
            <a:r>
              <a:rPr lang="zh-CN" altLang="fr-FR" dirty="0">
                <a:solidFill>
                  <a:schemeClr val="tx1">
                    <a:lumMod val="85000"/>
                    <a:lumOff val="15000"/>
                  </a:schemeClr>
                </a:solidFill>
                <a:latin typeface="Century Gothic" pitchFamily="34" charset="0"/>
              </a:rPr>
              <a:t>在学生就诊和购买药品以后</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从原则上可以有</a:t>
            </a:r>
            <a:r>
              <a:rPr lang="fr-FR" altLang="zh-CN" dirty="0">
                <a:solidFill>
                  <a:schemeClr val="tx1">
                    <a:lumMod val="85000"/>
                    <a:lumOff val="15000"/>
                  </a:schemeClr>
                </a:solidFill>
                <a:latin typeface="Century Gothic" pitchFamily="34" charset="0"/>
              </a:rPr>
              <a:t>70% </a:t>
            </a:r>
            <a:r>
              <a:rPr lang="zh-CN" altLang="fr-FR" dirty="0">
                <a:solidFill>
                  <a:schemeClr val="tx1">
                    <a:lumMod val="85000"/>
                    <a:lumOff val="15000"/>
                  </a:schemeClr>
                </a:solidFill>
                <a:latin typeface="Century Gothic" pitchFamily="34" charset="0"/>
              </a:rPr>
              <a:t>保险退款</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但是根据具体情况也有不同</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比如药品不在社会医疗保险范围内或者就诊医生是专科医生等。  如果学生希望得到</a:t>
            </a:r>
            <a:r>
              <a:rPr lang="fr-FR" altLang="zh-CN" dirty="0">
                <a:solidFill>
                  <a:schemeClr val="tx1">
                    <a:lumMod val="85000"/>
                    <a:lumOff val="15000"/>
                  </a:schemeClr>
                </a:solidFill>
                <a:latin typeface="Century Gothic" pitchFamily="34" charset="0"/>
              </a:rPr>
              <a:t>100% </a:t>
            </a:r>
            <a:r>
              <a:rPr lang="zh-CN" altLang="fr-FR" dirty="0">
                <a:solidFill>
                  <a:schemeClr val="tx1">
                    <a:lumMod val="85000"/>
                    <a:lumOff val="15000"/>
                  </a:schemeClr>
                </a:solidFill>
                <a:latin typeface="Century Gothic" pitchFamily="34" charset="0"/>
              </a:rPr>
              <a:t>保险退款</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必须购买补充保险。  此保险费价格根据个人的需求有所不同</a:t>
            </a:r>
            <a:r>
              <a:rPr lang="fr-FR" altLang="zh-CN" dirty="0">
                <a:solidFill>
                  <a:schemeClr val="tx1">
                    <a:lumMod val="85000"/>
                    <a:lumOff val="15000"/>
                  </a:schemeClr>
                </a:solidFill>
                <a:latin typeface="Century Gothic" pitchFamily="34" charset="0"/>
              </a:rPr>
              <a:t>, </a:t>
            </a:r>
            <a:r>
              <a:rPr lang="zh-CN" altLang="fr-FR" dirty="0">
                <a:solidFill>
                  <a:schemeClr val="tx1">
                    <a:lumMod val="85000"/>
                    <a:lumOff val="15000"/>
                  </a:schemeClr>
                </a:solidFill>
                <a:latin typeface="Century Gothic" pitchFamily="34" charset="0"/>
              </a:rPr>
              <a:t>请咨询</a:t>
            </a:r>
            <a:r>
              <a:rPr lang="fr-FR" altLang="zh-CN" dirty="0">
                <a:solidFill>
                  <a:schemeClr val="tx1">
                    <a:lumMod val="85000"/>
                    <a:lumOff val="15000"/>
                  </a:schemeClr>
                </a:solidFill>
                <a:latin typeface="Century Gothic" pitchFamily="34" charset="0"/>
              </a:rPr>
              <a:t>LMDE </a:t>
            </a:r>
            <a:r>
              <a:rPr lang="zh-CN" altLang="fr-FR" dirty="0">
                <a:solidFill>
                  <a:schemeClr val="tx1">
                    <a:lumMod val="85000"/>
                    <a:lumOff val="15000"/>
                  </a:schemeClr>
                </a:solidFill>
                <a:latin typeface="Century Gothic" pitchFamily="34" charset="0"/>
              </a:rPr>
              <a:t>或 </a:t>
            </a:r>
            <a:r>
              <a:rPr lang="fr-FR" altLang="zh-CN" dirty="0">
                <a:solidFill>
                  <a:schemeClr val="tx1">
                    <a:lumMod val="85000"/>
                    <a:lumOff val="15000"/>
                  </a:schemeClr>
                </a:solidFill>
                <a:latin typeface="Century Gothic" pitchFamily="34" charset="0"/>
              </a:rPr>
              <a:t>SMERRA, </a:t>
            </a:r>
            <a:r>
              <a:rPr lang="zh-CN" altLang="fr-FR" dirty="0">
                <a:solidFill>
                  <a:schemeClr val="tx1">
                    <a:lumMod val="85000"/>
                    <a:lumOff val="15000"/>
                  </a:schemeClr>
                </a:solidFill>
                <a:latin typeface="Century Gothic" pitchFamily="34" charset="0"/>
              </a:rPr>
              <a:t>还有其他私人保险公司。退款一律以银行转帐形式操作</a:t>
            </a:r>
            <a:r>
              <a:rPr lang="zh-CN" altLang="fr-FR" dirty="0" smtClean="0">
                <a:solidFill>
                  <a:schemeClr val="tx1">
                    <a:lumMod val="85000"/>
                    <a:lumOff val="15000"/>
                  </a:schemeClr>
                </a:solidFill>
                <a:latin typeface="Century Gothic" pitchFamily="34" charset="0"/>
              </a:rPr>
              <a:t>。</a:t>
            </a:r>
            <a:endParaRPr lang="zh-CN" altLang="fr-FR" dirty="0">
              <a:solidFill>
                <a:schemeClr val="tx1">
                  <a:lumMod val="85000"/>
                  <a:lumOff val="15000"/>
                </a:schemeClr>
              </a:solidFill>
              <a:latin typeface="Century Gothic" pitchFamily="34" charset="0"/>
            </a:endParaRPr>
          </a:p>
        </p:txBody>
      </p:sp>
      <p:sp>
        <p:nvSpPr>
          <p:cNvPr id="8" name="ZoneTexte 7"/>
          <p:cNvSpPr txBox="1"/>
          <p:nvPr/>
        </p:nvSpPr>
        <p:spPr>
          <a:xfrm>
            <a:off x="413792" y="1168296"/>
            <a:ext cx="84604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学生社会医疗保</a:t>
            </a:r>
            <a:r>
              <a:rPr lang="zh-CN" altLang="fr-FR" sz="2600" b="1" cap="all" dirty="0" smtClean="0">
                <a:solidFill>
                  <a:srgbClr val="009897"/>
                </a:solidFill>
                <a:latin typeface="Century Gothic" pitchFamily="34" charset="0"/>
              </a:rPr>
              <a:t>险</a:t>
            </a:r>
            <a:endParaRPr lang="fr-FR"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5336669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93494" y="1657167"/>
            <a:ext cx="8262664"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spcAft>
                <a:spcPts val="600"/>
              </a:spcAft>
            </a:pPr>
            <a:endParaRPr lang="fr-FR" altLang="zh-CN" b="1" dirty="0" smtClean="0">
              <a:solidFill>
                <a:schemeClr val="tx1">
                  <a:lumMod val="85000"/>
                  <a:lumOff val="15000"/>
                </a:schemeClr>
              </a:solidFill>
              <a:latin typeface="Century Gothic" pitchFamily="34" charset="0"/>
            </a:endParaRPr>
          </a:p>
          <a:p>
            <a:endParaRPr lang="fr-FR" altLang="zh-CN" b="1" dirty="0">
              <a:solidFill>
                <a:schemeClr val="tx1">
                  <a:lumMod val="85000"/>
                  <a:lumOff val="15000"/>
                </a:schemeClr>
              </a:solidFill>
              <a:latin typeface="Century Gothic" pitchFamily="34" charset="0"/>
            </a:endParaRPr>
          </a:p>
          <a:p>
            <a:endParaRPr lang="zh-CN" altLang="fr-FR" b="1" dirty="0">
              <a:solidFill>
                <a:schemeClr val="tx1">
                  <a:lumMod val="85000"/>
                  <a:lumOff val="15000"/>
                </a:schemeClr>
              </a:solidFill>
              <a:latin typeface="Century Gothic" pitchFamily="34" charset="0"/>
            </a:endParaRPr>
          </a:p>
        </p:txBody>
      </p:sp>
      <p:sp>
        <p:nvSpPr>
          <p:cNvPr id="8" name="ZoneTexte 7"/>
          <p:cNvSpPr txBox="1"/>
          <p:nvPr/>
        </p:nvSpPr>
        <p:spPr>
          <a:xfrm>
            <a:off x="647963" y="1168296"/>
            <a:ext cx="43742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安全问</a:t>
            </a:r>
            <a:r>
              <a:rPr lang="zh-CN" altLang="fr-FR" sz="2600" b="1" cap="all" dirty="0" smtClean="0">
                <a:solidFill>
                  <a:srgbClr val="009897"/>
                </a:solidFill>
                <a:latin typeface="Century Gothic" pitchFamily="34" charset="0"/>
              </a:rPr>
              <a:t>题</a:t>
            </a:r>
            <a:r>
              <a:rPr lang="fr-FR" altLang="zh-CN" sz="2600" b="1" cap="all" dirty="0" smtClean="0">
                <a:solidFill>
                  <a:srgbClr val="009897"/>
                </a:solidFill>
                <a:latin typeface="Century Gothic" pitchFamily="34" charset="0"/>
              </a:rPr>
              <a:t>:</a:t>
            </a:r>
            <a:r>
              <a:rPr lang="zh-CN" altLang="fr-FR" sz="2600" b="1" cap="all" dirty="0" smtClean="0">
                <a:solidFill>
                  <a:srgbClr val="009897"/>
                </a:solidFill>
                <a:latin typeface="Century Gothic" pitchFamily="34" charset="0"/>
              </a:rPr>
              <a:t> 财</a:t>
            </a:r>
            <a:r>
              <a:rPr lang="zh-CN" altLang="fr-FR" sz="2600" b="1" cap="all" dirty="0">
                <a:solidFill>
                  <a:srgbClr val="009897"/>
                </a:solidFill>
                <a:latin typeface="Century Gothic" pitchFamily="34" charset="0"/>
              </a:rPr>
              <a:t>产及人身安全</a:t>
            </a: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2081943517"/>
              </p:ext>
            </p:extLst>
          </p:nvPr>
        </p:nvGraphicFramePr>
        <p:xfrm>
          <a:off x="549756" y="1657168"/>
          <a:ext cx="8190656" cy="4754880"/>
        </p:xfrm>
        <a:graphic>
          <a:graphicData uri="http://schemas.openxmlformats.org/drawingml/2006/table">
            <a:tbl>
              <a:tblPr firstRow="1" bandRow="1">
                <a:tableStyleId>{5C22544A-7EE6-4342-B048-85BDC9FD1C3A}</a:tableStyleId>
              </a:tblPr>
              <a:tblGrid>
                <a:gridCol w="4095328"/>
                <a:gridCol w="4095328"/>
              </a:tblGrid>
              <a:tr h="4654504">
                <a:tc>
                  <a:txBody>
                    <a:bodyPr/>
                    <a:lstStyle/>
                    <a:p>
                      <a:pPr>
                        <a:lnSpc>
                          <a:spcPct val="150000"/>
                        </a:lnSpc>
                      </a:pPr>
                      <a:r>
                        <a:rPr lang="zh-CN" altLang="fr-FR" dirty="0" smtClean="0"/>
                        <a:t>人身安全</a:t>
                      </a:r>
                      <a:r>
                        <a:rPr lang="fr-FR" altLang="zh-CN" dirty="0" smtClean="0"/>
                        <a:t>:</a:t>
                      </a:r>
                    </a:p>
                    <a:p>
                      <a:pPr>
                        <a:lnSpc>
                          <a:spcPct val="150000"/>
                        </a:lnSpc>
                      </a:pPr>
                      <a:r>
                        <a:rPr lang="fr-FR" altLang="zh-CN" dirty="0" smtClean="0"/>
                        <a:t>1.</a:t>
                      </a:r>
                      <a:r>
                        <a:rPr lang="zh-CN" altLang="fr-FR" dirty="0" smtClean="0"/>
                        <a:t>同学之间结伴通行</a:t>
                      </a:r>
                      <a:r>
                        <a:rPr lang="fr-FR" altLang="zh-CN" dirty="0" smtClean="0"/>
                        <a:t>,</a:t>
                      </a:r>
                      <a:endParaRPr lang="zh-CN" altLang="fr-FR" dirty="0" smtClean="0"/>
                    </a:p>
                    <a:p>
                      <a:pPr>
                        <a:lnSpc>
                          <a:spcPct val="150000"/>
                        </a:lnSpc>
                      </a:pPr>
                      <a:r>
                        <a:rPr lang="fr-FR" altLang="zh-CN" dirty="0" smtClean="0"/>
                        <a:t>2.</a:t>
                      </a:r>
                      <a:r>
                        <a:rPr lang="zh-CN" altLang="fr-FR" dirty="0" smtClean="0"/>
                        <a:t>尽量避免人为矛盾</a:t>
                      </a:r>
                      <a:r>
                        <a:rPr lang="fr-FR" altLang="zh-CN" dirty="0" smtClean="0"/>
                        <a:t>,</a:t>
                      </a:r>
                      <a:endParaRPr lang="zh-CN" altLang="fr-FR" dirty="0" smtClean="0"/>
                    </a:p>
                    <a:p>
                      <a:pPr>
                        <a:lnSpc>
                          <a:spcPct val="150000"/>
                        </a:lnSpc>
                      </a:pPr>
                      <a:r>
                        <a:rPr lang="fr-FR" altLang="zh-CN" dirty="0" smtClean="0"/>
                        <a:t>3.</a:t>
                      </a:r>
                      <a:r>
                        <a:rPr lang="zh-CN" altLang="fr-FR" dirty="0" smtClean="0"/>
                        <a:t>在住宿公寓</a:t>
                      </a:r>
                      <a:r>
                        <a:rPr lang="fr-FR" altLang="zh-CN" dirty="0" smtClean="0"/>
                        <a:t>, </a:t>
                      </a:r>
                      <a:r>
                        <a:rPr lang="zh-CN" altLang="fr-FR" dirty="0" smtClean="0"/>
                        <a:t>注意随手关窗关门。</a:t>
                      </a:r>
                    </a:p>
                    <a:p>
                      <a:pPr>
                        <a:lnSpc>
                          <a:spcPct val="150000"/>
                        </a:lnSpc>
                      </a:pPr>
                      <a:r>
                        <a:rPr lang="fr-FR" altLang="zh-CN" dirty="0" smtClean="0"/>
                        <a:t>4.</a:t>
                      </a:r>
                      <a:r>
                        <a:rPr lang="zh-CN" altLang="fr-FR" dirty="0" smtClean="0"/>
                        <a:t>在机场不要给不相识的人待运行李</a:t>
                      </a:r>
                      <a:r>
                        <a:rPr lang="fr-FR" altLang="zh-CN" dirty="0" smtClean="0"/>
                        <a:t>,</a:t>
                      </a:r>
                      <a:endParaRPr lang="zh-CN" altLang="fr-FR" dirty="0" smtClean="0"/>
                    </a:p>
                    <a:p>
                      <a:pPr>
                        <a:lnSpc>
                          <a:spcPct val="150000"/>
                        </a:lnSpc>
                      </a:pPr>
                      <a:r>
                        <a:rPr lang="fr-FR" altLang="zh-CN" dirty="0" smtClean="0"/>
                        <a:t>5.</a:t>
                      </a:r>
                      <a:r>
                        <a:rPr lang="zh-CN" altLang="fr-FR" dirty="0" smtClean="0"/>
                        <a:t>晚间外乘坐公交车</a:t>
                      </a:r>
                      <a:r>
                        <a:rPr lang="fr-FR" altLang="zh-CN" dirty="0" smtClean="0"/>
                        <a:t>, </a:t>
                      </a:r>
                      <a:r>
                        <a:rPr lang="zh-CN" altLang="fr-FR" dirty="0" smtClean="0"/>
                        <a:t>尽量往前靠近司机。</a:t>
                      </a:r>
                      <a:endParaRPr lang="fr-FR" altLang="zh-CN" dirty="0" smtClean="0"/>
                    </a:p>
                    <a:p>
                      <a:pPr>
                        <a:lnSpc>
                          <a:spcPct val="150000"/>
                        </a:lnSpc>
                      </a:pPr>
                      <a:r>
                        <a:rPr lang="fr-FR" altLang="zh-CN" dirty="0" smtClean="0"/>
                        <a:t>6. </a:t>
                      </a:r>
                      <a:r>
                        <a:rPr lang="zh-CN" altLang="fr-FR" dirty="0" smtClean="0"/>
                        <a:t>不要炫耀</a:t>
                      </a:r>
                      <a:r>
                        <a:rPr lang="fr-FR" altLang="zh-CN" dirty="0" smtClean="0"/>
                        <a:t>,</a:t>
                      </a:r>
                    </a:p>
                    <a:p>
                      <a:pPr>
                        <a:lnSpc>
                          <a:spcPct val="150000"/>
                        </a:lnSpc>
                      </a:pPr>
                      <a:r>
                        <a:rPr lang="fr-FR" altLang="zh-CN" dirty="0" smtClean="0"/>
                        <a:t>7.</a:t>
                      </a:r>
                      <a:r>
                        <a:rPr lang="fr-FR" altLang="zh-CN" baseline="0" dirty="0" smtClean="0"/>
                        <a:t> </a:t>
                      </a:r>
                      <a:r>
                        <a:rPr lang="zh-CN" altLang="fr-FR" baseline="0" dirty="0" smtClean="0"/>
                        <a:t>不要打听个人隐私</a:t>
                      </a:r>
                      <a:r>
                        <a:rPr lang="fr-FR" altLang="zh-CN" baseline="0" dirty="0" smtClean="0"/>
                        <a:t>, </a:t>
                      </a:r>
                      <a:endParaRPr lang="zh-CN" altLang="fr-FR" dirty="0" smtClean="0"/>
                    </a:p>
                    <a:p>
                      <a:pPr>
                        <a:lnSpc>
                          <a:spcPct val="150000"/>
                        </a:lnSpc>
                      </a:pPr>
                      <a:r>
                        <a:rPr lang="fr-FR" altLang="zh-CN" dirty="0" smtClean="0"/>
                        <a:t>8.</a:t>
                      </a:r>
                      <a:r>
                        <a:rPr lang="fr-FR" altLang="zh-CN" baseline="0" dirty="0" smtClean="0"/>
                        <a:t> </a:t>
                      </a:r>
                      <a:r>
                        <a:rPr lang="zh-CN" altLang="fr-FR" baseline="0" dirty="0" smtClean="0"/>
                        <a:t>不要传 </a:t>
                      </a:r>
                      <a:r>
                        <a:rPr lang="fr-FR" altLang="zh-CN" baseline="0" dirty="0" smtClean="0"/>
                        <a:t>‘</a:t>
                      </a:r>
                      <a:r>
                        <a:rPr lang="zh-CN" altLang="fr-FR" baseline="0" dirty="0" smtClean="0"/>
                        <a:t>话</a:t>
                      </a:r>
                      <a:r>
                        <a:rPr lang="fr-FR" altLang="zh-CN" baseline="0" dirty="0" smtClean="0"/>
                        <a:t>’ </a:t>
                      </a:r>
                      <a:r>
                        <a:rPr lang="zh-CN" altLang="fr-FR" baseline="0" dirty="0" smtClean="0"/>
                        <a:t>和听传</a:t>
                      </a:r>
                      <a:endParaRPr lang="fr-FR" altLang="zh-CN" baseline="0" dirty="0" smtClean="0"/>
                    </a:p>
                    <a:p>
                      <a:pPr>
                        <a:lnSpc>
                          <a:spcPct val="150000"/>
                        </a:lnSpc>
                      </a:pPr>
                      <a:r>
                        <a:rPr lang="zh-CN" altLang="fr-FR" baseline="0" dirty="0" smtClean="0"/>
                        <a:t>的</a:t>
                      </a:r>
                      <a:r>
                        <a:rPr lang="fr-FR" altLang="zh-CN" baseline="0" dirty="0" smtClean="0"/>
                        <a:t>‘</a:t>
                      </a:r>
                      <a:r>
                        <a:rPr lang="zh-CN" altLang="fr-FR" baseline="0" dirty="0" smtClean="0"/>
                        <a:t>话</a:t>
                      </a:r>
                      <a:r>
                        <a:rPr lang="fr-FR" altLang="zh-CN" baseline="0" dirty="0" smtClean="0"/>
                        <a:t>’.</a:t>
                      </a:r>
                      <a:endParaRPr lang="zh-CN" altLang="fr-FR" dirty="0" smtClean="0"/>
                    </a:p>
                  </a:txBody>
                  <a:tcPr/>
                </a:tc>
                <a:tc>
                  <a:txBody>
                    <a:bodyPr/>
                    <a:lstStyle/>
                    <a:p>
                      <a:pPr>
                        <a:lnSpc>
                          <a:spcPct val="150000"/>
                        </a:lnSpc>
                      </a:pPr>
                      <a:r>
                        <a:rPr lang="zh-CN" altLang="fr-FR" dirty="0" smtClean="0"/>
                        <a:t>财产安全</a:t>
                      </a:r>
                      <a:r>
                        <a:rPr lang="fr-FR" altLang="zh-CN" dirty="0" smtClean="0"/>
                        <a:t>:</a:t>
                      </a:r>
                    </a:p>
                    <a:p>
                      <a:pPr>
                        <a:lnSpc>
                          <a:spcPct val="150000"/>
                        </a:lnSpc>
                      </a:pPr>
                      <a:r>
                        <a:rPr lang="fr-FR" altLang="zh-CN" dirty="0" smtClean="0"/>
                        <a:t>1.</a:t>
                      </a:r>
                      <a:r>
                        <a:rPr lang="zh-CN" altLang="fr-FR" dirty="0" smtClean="0"/>
                        <a:t>本国信用卡请设置消费金额</a:t>
                      </a:r>
                      <a:r>
                        <a:rPr lang="fr-FR" altLang="zh-CN" dirty="0" smtClean="0"/>
                        <a:t>,</a:t>
                      </a:r>
                      <a:endParaRPr lang="zh-CN" altLang="fr-FR" dirty="0" smtClean="0"/>
                    </a:p>
                    <a:p>
                      <a:pPr>
                        <a:lnSpc>
                          <a:spcPct val="150000"/>
                        </a:lnSpc>
                      </a:pPr>
                      <a:r>
                        <a:rPr lang="fr-FR" altLang="zh-CN" dirty="0" smtClean="0"/>
                        <a:t>2.</a:t>
                      </a:r>
                      <a:r>
                        <a:rPr lang="zh-CN" altLang="fr-FR" dirty="0" smtClean="0"/>
                        <a:t>建议不要随身携带过多的现金</a:t>
                      </a:r>
                      <a:r>
                        <a:rPr lang="fr-FR" altLang="zh-CN" dirty="0" smtClean="0"/>
                        <a:t>,</a:t>
                      </a:r>
                      <a:endParaRPr lang="zh-CN" altLang="fr-FR" dirty="0" smtClean="0"/>
                    </a:p>
                    <a:p>
                      <a:pPr>
                        <a:lnSpc>
                          <a:spcPct val="150000"/>
                        </a:lnSpc>
                      </a:pPr>
                      <a:r>
                        <a:rPr lang="fr-FR" altLang="zh-CN" dirty="0" smtClean="0"/>
                        <a:t>3.</a:t>
                      </a:r>
                      <a:r>
                        <a:rPr lang="zh-CN" altLang="fr-FR" dirty="0" smtClean="0"/>
                        <a:t>在人多的地方妥善保管个人财物 </a:t>
                      </a:r>
                      <a:r>
                        <a:rPr lang="fr-FR" altLang="zh-CN" dirty="0" smtClean="0"/>
                        <a:t>,</a:t>
                      </a:r>
                      <a:endParaRPr lang="zh-CN" altLang="fr-FR" dirty="0" smtClean="0"/>
                    </a:p>
                    <a:p>
                      <a:pPr>
                        <a:lnSpc>
                          <a:spcPct val="150000"/>
                        </a:lnSpc>
                      </a:pPr>
                      <a:r>
                        <a:rPr lang="fr-FR" altLang="zh-CN" dirty="0" smtClean="0"/>
                        <a:t>(</a:t>
                      </a:r>
                      <a:r>
                        <a:rPr lang="zh-CN" altLang="fr-FR" dirty="0" smtClean="0"/>
                        <a:t>机场</a:t>
                      </a:r>
                      <a:r>
                        <a:rPr lang="fr-FR" altLang="zh-CN" dirty="0" smtClean="0"/>
                        <a:t>, </a:t>
                      </a:r>
                      <a:r>
                        <a:rPr lang="zh-CN" altLang="fr-FR" dirty="0" smtClean="0"/>
                        <a:t>车站</a:t>
                      </a:r>
                      <a:r>
                        <a:rPr lang="fr-FR" altLang="zh-CN" dirty="0" smtClean="0"/>
                        <a:t>, </a:t>
                      </a:r>
                      <a:r>
                        <a:rPr lang="zh-CN" altLang="fr-FR" dirty="0" smtClean="0"/>
                        <a:t>旅游点</a:t>
                      </a:r>
                      <a:r>
                        <a:rPr lang="fr-FR" altLang="zh-CN" dirty="0" smtClean="0"/>
                        <a:t>, </a:t>
                      </a:r>
                      <a:r>
                        <a:rPr lang="zh-CN" altLang="fr-FR" dirty="0" smtClean="0"/>
                        <a:t>商场</a:t>
                      </a:r>
                      <a:r>
                        <a:rPr lang="fr-FR" altLang="zh-CN" dirty="0" smtClean="0"/>
                        <a:t>, </a:t>
                      </a:r>
                      <a:r>
                        <a:rPr lang="zh-CN" altLang="fr-FR" dirty="0" smtClean="0"/>
                        <a:t>等</a:t>
                      </a:r>
                      <a:r>
                        <a:rPr lang="fr-FR" altLang="zh-CN" dirty="0" smtClean="0"/>
                        <a:t>)</a:t>
                      </a:r>
                    </a:p>
                    <a:p>
                      <a:pPr>
                        <a:lnSpc>
                          <a:spcPct val="150000"/>
                        </a:lnSpc>
                      </a:pPr>
                      <a:r>
                        <a:rPr lang="fr-FR" altLang="zh-CN" dirty="0" smtClean="0"/>
                        <a:t>4.</a:t>
                      </a:r>
                      <a:r>
                        <a:rPr lang="zh-CN" altLang="fr-FR" dirty="0" smtClean="0"/>
                        <a:t>法国银行的信用卡和其密码分开保存</a:t>
                      </a:r>
                      <a:r>
                        <a:rPr lang="fr-FR" altLang="zh-CN" dirty="0" smtClean="0"/>
                        <a:t>, </a:t>
                      </a:r>
                    </a:p>
                    <a:p>
                      <a:pPr>
                        <a:lnSpc>
                          <a:spcPct val="150000"/>
                        </a:lnSpc>
                      </a:pPr>
                      <a:r>
                        <a:rPr lang="zh-CN" altLang="fr-FR" dirty="0" smtClean="0"/>
                        <a:t>信用卡为个人重要物品切记不要给他人观看。</a:t>
                      </a:r>
                    </a:p>
                    <a:p>
                      <a:pPr>
                        <a:lnSpc>
                          <a:spcPct val="150000"/>
                        </a:lnSpc>
                      </a:pPr>
                      <a:r>
                        <a:rPr lang="fr-FR" altLang="zh-CN" dirty="0" smtClean="0"/>
                        <a:t>5.</a:t>
                      </a:r>
                      <a:r>
                        <a:rPr lang="zh-CN" altLang="fr-FR" dirty="0" smtClean="0"/>
                        <a:t>在法国个人支票的使用相当普遍</a:t>
                      </a:r>
                      <a:r>
                        <a:rPr lang="fr-FR" altLang="zh-CN" dirty="0" smtClean="0"/>
                        <a:t>, </a:t>
                      </a:r>
                      <a:r>
                        <a:rPr lang="zh-CN" altLang="fr-FR" dirty="0" smtClean="0"/>
                        <a:t>如果支票开错请立即撕毁。</a:t>
                      </a:r>
                    </a:p>
                    <a:p>
                      <a:endParaRPr lang="zh-CN" altLang="fr-FR" dirty="0" smtClean="0"/>
                    </a:p>
                    <a:p>
                      <a:endParaRPr lang="fr-FR" dirty="0"/>
                    </a:p>
                  </a:txBody>
                  <a:tcPr/>
                </a:tc>
              </a:tr>
            </a:tbl>
          </a:graphicData>
        </a:graphic>
      </p:graphicFrame>
      <p:pic>
        <p:nvPicPr>
          <p:cNvPr id="5122" name="Picture 2" descr="D:\Profils\lucien.yang\Bureau\2007814183831208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8974" y="4304269"/>
            <a:ext cx="1825034" cy="2107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5755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93494" y="1657167"/>
            <a:ext cx="8262664"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spcAft>
                <a:spcPts val="600"/>
              </a:spcAft>
            </a:pPr>
            <a:endParaRPr lang="fr-FR" altLang="zh-CN" b="1" dirty="0" smtClean="0">
              <a:solidFill>
                <a:schemeClr val="tx1">
                  <a:lumMod val="85000"/>
                  <a:lumOff val="15000"/>
                </a:schemeClr>
              </a:solidFill>
              <a:latin typeface="Century Gothic" pitchFamily="34" charset="0"/>
            </a:endParaRPr>
          </a:p>
          <a:p>
            <a:endParaRPr lang="fr-FR" altLang="zh-CN" b="1" dirty="0">
              <a:solidFill>
                <a:schemeClr val="tx1">
                  <a:lumMod val="85000"/>
                  <a:lumOff val="15000"/>
                </a:schemeClr>
              </a:solidFill>
              <a:latin typeface="Century Gothic" pitchFamily="34" charset="0"/>
            </a:endParaRPr>
          </a:p>
          <a:p>
            <a:endParaRPr lang="zh-CN" altLang="fr-FR" b="1" dirty="0">
              <a:solidFill>
                <a:schemeClr val="tx1">
                  <a:lumMod val="85000"/>
                  <a:lumOff val="15000"/>
                </a:schemeClr>
              </a:solidFill>
              <a:latin typeface="Century Gothic" pitchFamily="34" charset="0"/>
            </a:endParaRPr>
          </a:p>
        </p:txBody>
      </p:sp>
      <p:sp>
        <p:nvSpPr>
          <p:cNvPr id="8" name="ZoneTexte 7"/>
          <p:cNvSpPr txBox="1"/>
          <p:nvPr/>
        </p:nvSpPr>
        <p:spPr>
          <a:xfrm>
            <a:off x="647963" y="1168296"/>
            <a:ext cx="4374232"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安全问</a:t>
            </a:r>
            <a:r>
              <a:rPr lang="zh-CN" altLang="fr-FR" sz="2600" b="1" cap="all" dirty="0" smtClean="0">
                <a:solidFill>
                  <a:srgbClr val="009897"/>
                </a:solidFill>
                <a:latin typeface="Century Gothic" pitchFamily="34" charset="0"/>
              </a:rPr>
              <a:t>题</a:t>
            </a:r>
            <a:r>
              <a:rPr lang="fr-FR" altLang="zh-CN" sz="2600" b="1" cap="all" dirty="0" smtClean="0">
                <a:solidFill>
                  <a:srgbClr val="009897"/>
                </a:solidFill>
                <a:latin typeface="Century Gothic" pitchFamily="34" charset="0"/>
              </a:rPr>
              <a:t>:</a:t>
            </a:r>
            <a:r>
              <a:rPr lang="zh-CN" altLang="fr-FR" sz="2600" b="1" cap="all" dirty="0" smtClean="0">
                <a:solidFill>
                  <a:srgbClr val="009897"/>
                </a:solidFill>
                <a:latin typeface="Century Gothic" pitchFamily="34" charset="0"/>
              </a:rPr>
              <a:t> 个人支票的使用</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5" name="Tableau 4"/>
          <p:cNvGraphicFramePr>
            <a:graphicFrameLocks noGrp="1"/>
          </p:cNvGraphicFramePr>
          <p:nvPr>
            <p:extLst>
              <p:ext uri="{D42A27DB-BD31-4B8C-83A1-F6EECF244321}">
                <p14:modId xmlns:p14="http://schemas.microsoft.com/office/powerpoint/2010/main" val="3728783599"/>
              </p:ext>
            </p:extLst>
          </p:nvPr>
        </p:nvGraphicFramePr>
        <p:xfrm>
          <a:off x="1068442" y="1988840"/>
          <a:ext cx="6912768" cy="3672408"/>
        </p:xfrm>
        <a:graphic>
          <a:graphicData uri="http://schemas.openxmlformats.org/drawingml/2006/table">
            <a:tbl>
              <a:tblPr firstRow="1" bandRow="1">
                <a:tableStyleId>{5C22544A-7EE6-4342-B048-85BDC9FD1C3A}</a:tableStyleId>
              </a:tblPr>
              <a:tblGrid>
                <a:gridCol w="6912768"/>
              </a:tblGrid>
              <a:tr h="3672408">
                <a:tc>
                  <a:txBody>
                    <a:bodyPr/>
                    <a:lstStyle/>
                    <a:p>
                      <a:r>
                        <a:rPr lang="zh-CN" altLang="fr-FR" dirty="0" smtClean="0"/>
                        <a:t>如果填写错误</a:t>
                      </a:r>
                      <a:r>
                        <a:rPr lang="fr-FR" altLang="zh-CN" dirty="0" smtClean="0"/>
                        <a:t>, </a:t>
                      </a:r>
                      <a:r>
                        <a:rPr lang="zh-CN" altLang="fr-FR" dirty="0" smtClean="0"/>
                        <a:t>请立即销毁</a:t>
                      </a:r>
                      <a:r>
                        <a:rPr lang="fr-FR" altLang="zh-CN" dirty="0" smtClean="0"/>
                        <a:t>. </a:t>
                      </a:r>
                      <a:r>
                        <a:rPr lang="zh-CN" altLang="fr-FR" dirty="0" smtClean="0"/>
                        <a:t>一定要撕掉到不能重新再粘合的程度</a:t>
                      </a:r>
                      <a:r>
                        <a:rPr lang="fr-FR" altLang="zh-CN" dirty="0" smtClean="0"/>
                        <a:t>.</a:t>
                      </a:r>
                      <a:r>
                        <a:rPr lang="fr-FR" altLang="zh-CN" baseline="0" dirty="0" smtClean="0"/>
                        <a:t> </a:t>
                      </a:r>
                      <a:endParaRPr lang="fr-FR" dirty="0"/>
                    </a:p>
                  </a:txBody>
                  <a:tcPr/>
                </a:tc>
              </a:tr>
            </a:tbl>
          </a:graphicData>
        </a:graphic>
      </p:graphicFrame>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5965" y="2608561"/>
            <a:ext cx="6433032"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80997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93494" y="1657167"/>
            <a:ext cx="8262664"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spcAft>
                <a:spcPts val="600"/>
              </a:spcAft>
            </a:pPr>
            <a:endParaRPr lang="fr-FR" altLang="zh-CN" b="1" dirty="0" smtClean="0">
              <a:solidFill>
                <a:schemeClr val="tx1">
                  <a:lumMod val="85000"/>
                  <a:lumOff val="15000"/>
                </a:schemeClr>
              </a:solidFill>
              <a:latin typeface="Century Gothic" pitchFamily="34" charset="0"/>
            </a:endParaRPr>
          </a:p>
          <a:p>
            <a:endParaRPr lang="fr-FR" altLang="zh-CN" b="1" dirty="0">
              <a:solidFill>
                <a:schemeClr val="tx1">
                  <a:lumMod val="85000"/>
                  <a:lumOff val="15000"/>
                </a:schemeClr>
              </a:solidFill>
              <a:latin typeface="Century Gothic" pitchFamily="34" charset="0"/>
            </a:endParaRPr>
          </a:p>
          <a:p>
            <a:endParaRPr lang="zh-CN" altLang="fr-FR" b="1" dirty="0">
              <a:solidFill>
                <a:schemeClr val="tx1">
                  <a:lumMod val="85000"/>
                  <a:lumOff val="15000"/>
                </a:schemeClr>
              </a:solidFill>
              <a:latin typeface="Century Gothic" pitchFamily="34" charset="0"/>
            </a:endParaRPr>
          </a:p>
        </p:txBody>
      </p:sp>
      <p:sp>
        <p:nvSpPr>
          <p:cNvPr id="8" name="ZoneTexte 7"/>
          <p:cNvSpPr txBox="1"/>
          <p:nvPr/>
        </p:nvSpPr>
        <p:spPr>
          <a:xfrm>
            <a:off x="647962" y="1168296"/>
            <a:ext cx="5220181" cy="492443"/>
          </a:xfrm>
          <a:prstGeom prst="rect">
            <a:avLst/>
          </a:prstGeom>
          <a:noFill/>
        </p:spPr>
        <p:txBody>
          <a:bodyPr wrap="square" rtlCol="0">
            <a:spAutoFit/>
          </a:bodyPr>
          <a:lstStyle/>
          <a:p>
            <a:r>
              <a:rPr lang="zh-CN" altLang="fr-FR" sz="2600" b="1" cap="all" dirty="0">
                <a:solidFill>
                  <a:srgbClr val="009897"/>
                </a:solidFill>
                <a:latin typeface="Century Gothic" pitchFamily="34" charset="0"/>
              </a:rPr>
              <a:t>安全问</a:t>
            </a:r>
            <a:r>
              <a:rPr lang="zh-CN" altLang="fr-FR" sz="2600" b="1" cap="all" dirty="0" smtClean="0">
                <a:solidFill>
                  <a:srgbClr val="009897"/>
                </a:solidFill>
                <a:latin typeface="Century Gothic" pitchFamily="34" charset="0"/>
              </a:rPr>
              <a:t>题</a:t>
            </a:r>
            <a:r>
              <a:rPr lang="fr-FR" altLang="zh-CN" sz="2600" b="1" cap="all" dirty="0" smtClean="0">
                <a:solidFill>
                  <a:srgbClr val="009897"/>
                </a:solidFill>
                <a:latin typeface="Century Gothic" pitchFamily="34" charset="0"/>
              </a:rPr>
              <a:t>:</a:t>
            </a:r>
            <a:r>
              <a:rPr lang="zh-CN" altLang="fr-FR" sz="2600" b="1" cap="all" dirty="0" smtClean="0">
                <a:solidFill>
                  <a:srgbClr val="009897"/>
                </a:solidFill>
                <a:latin typeface="Century Gothic" pitchFamily="34" charset="0"/>
              </a:rPr>
              <a:t>重</a:t>
            </a:r>
            <a:r>
              <a:rPr lang="zh-CN" altLang="fr-FR" sz="2600" b="1" cap="all" dirty="0">
                <a:solidFill>
                  <a:srgbClr val="009897"/>
                </a:solidFill>
                <a:latin typeface="Century Gothic" pitchFamily="34" charset="0"/>
              </a:rPr>
              <a:t>用电话号码</a:t>
            </a: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3403421213"/>
              </p:ext>
            </p:extLst>
          </p:nvPr>
        </p:nvGraphicFramePr>
        <p:xfrm>
          <a:off x="549756" y="1657168"/>
          <a:ext cx="8190656" cy="4654504"/>
        </p:xfrm>
        <a:graphic>
          <a:graphicData uri="http://schemas.openxmlformats.org/drawingml/2006/table">
            <a:tbl>
              <a:tblPr firstRow="1" bandRow="1">
                <a:tableStyleId>{5C22544A-7EE6-4342-B048-85BDC9FD1C3A}</a:tableStyleId>
              </a:tblPr>
              <a:tblGrid>
                <a:gridCol w="4095328"/>
                <a:gridCol w="4095328"/>
              </a:tblGrid>
              <a:tr h="4654504">
                <a:tc>
                  <a:txBody>
                    <a:bodyPr/>
                    <a:lstStyle/>
                    <a:p>
                      <a:pPr>
                        <a:lnSpc>
                          <a:spcPct val="150000"/>
                        </a:lnSpc>
                      </a:pPr>
                      <a:r>
                        <a:rPr lang="fr-FR" altLang="zh-CN" dirty="0" smtClean="0"/>
                        <a:t>•</a:t>
                      </a:r>
                      <a:r>
                        <a:rPr lang="zh-CN" altLang="fr-FR" dirty="0" smtClean="0"/>
                        <a:t>消防电话号码  </a:t>
                      </a:r>
                      <a:r>
                        <a:rPr lang="fr-FR" dirty="0" smtClean="0"/>
                        <a:t>POMPIERS 18</a:t>
                      </a:r>
                    </a:p>
                    <a:p>
                      <a:pPr>
                        <a:lnSpc>
                          <a:spcPct val="150000"/>
                        </a:lnSpc>
                      </a:pPr>
                      <a:r>
                        <a:rPr lang="fr-FR" dirty="0" smtClean="0"/>
                        <a:t>•</a:t>
                      </a:r>
                      <a:r>
                        <a:rPr lang="zh-CN" altLang="fr-FR" dirty="0" smtClean="0"/>
                        <a:t>报警电话号码 </a:t>
                      </a:r>
                      <a:r>
                        <a:rPr lang="fr-FR" dirty="0" smtClean="0"/>
                        <a:t>POLICE SECOURS 17</a:t>
                      </a:r>
                    </a:p>
                    <a:p>
                      <a:pPr>
                        <a:lnSpc>
                          <a:spcPct val="150000"/>
                        </a:lnSpc>
                      </a:pPr>
                      <a:r>
                        <a:rPr lang="fr-FR" dirty="0" smtClean="0"/>
                        <a:t>•</a:t>
                      </a:r>
                      <a:r>
                        <a:rPr lang="zh-CN" altLang="fr-FR" dirty="0" smtClean="0"/>
                        <a:t>欧洲国家紧急救援电话号码</a:t>
                      </a:r>
                      <a:endParaRPr lang="fr-FR" altLang="zh-CN" dirty="0" smtClean="0"/>
                    </a:p>
                    <a:p>
                      <a:pPr>
                        <a:lnSpc>
                          <a:spcPct val="150000"/>
                        </a:lnSpc>
                      </a:pPr>
                      <a:r>
                        <a:rPr lang="fr-FR" dirty="0" smtClean="0"/>
                        <a:t>Appel d'Urgence Européen 112</a:t>
                      </a:r>
                    </a:p>
                    <a:p>
                      <a:pPr>
                        <a:lnSpc>
                          <a:spcPct val="150000"/>
                        </a:lnSpc>
                      </a:pPr>
                      <a:r>
                        <a:rPr lang="fr-FR" dirty="0" smtClean="0"/>
                        <a:t>•</a:t>
                      </a:r>
                      <a:r>
                        <a:rPr lang="zh-CN" altLang="fr-FR" dirty="0" smtClean="0"/>
                        <a:t>银行卡报失电话号码 </a:t>
                      </a:r>
                      <a:r>
                        <a:rPr lang="fr-FR" dirty="0" smtClean="0"/>
                        <a:t>Opposition carte bancaire 08 92  705 705</a:t>
                      </a:r>
                    </a:p>
                    <a:p>
                      <a:pPr>
                        <a:lnSpc>
                          <a:spcPct val="150000"/>
                        </a:lnSpc>
                      </a:pPr>
                      <a:r>
                        <a:rPr lang="fr-FR" dirty="0" smtClean="0"/>
                        <a:t>•</a:t>
                      </a:r>
                      <a:r>
                        <a:rPr lang="zh-CN" altLang="fr-FR" dirty="0" smtClean="0"/>
                        <a:t>紧急医护救护电话号码 </a:t>
                      </a:r>
                      <a:r>
                        <a:rPr lang="fr-FR" dirty="0" smtClean="0"/>
                        <a:t>Service d'aide médicale urgente « SAMU » 15</a:t>
                      </a:r>
                    </a:p>
                    <a:p>
                      <a:pPr>
                        <a:lnSpc>
                          <a:spcPct val="150000"/>
                        </a:lnSpc>
                      </a:pPr>
                      <a:r>
                        <a:rPr lang="fr-FR" dirty="0" smtClean="0"/>
                        <a:t>http://www.lesannuaires.com/numero-urgence-renseignements.html</a:t>
                      </a:r>
                    </a:p>
                    <a:p>
                      <a:endParaRPr lang="fr-FR" dirty="0"/>
                    </a:p>
                  </a:txBody>
                  <a:tcPr/>
                </a:tc>
                <a:tc>
                  <a:txBody>
                    <a:bodyPr/>
                    <a:lstStyle/>
                    <a:p>
                      <a:endParaRPr lang="zh-CN" altLang="fr-FR" dirty="0" smtClean="0"/>
                    </a:p>
                    <a:p>
                      <a:r>
                        <a:rPr lang="zh-CN" altLang="fr-FR" dirty="0" smtClean="0"/>
                        <a:t>请参阅此网站</a:t>
                      </a:r>
                      <a:r>
                        <a:rPr lang="fr-FR" altLang="zh-CN" dirty="0" smtClean="0"/>
                        <a:t>, </a:t>
                      </a:r>
                      <a:r>
                        <a:rPr lang="zh-CN" altLang="fr-FR" dirty="0" smtClean="0"/>
                        <a:t>了解更多信息</a:t>
                      </a:r>
                      <a:r>
                        <a:rPr lang="fr-FR" altLang="zh-CN" dirty="0" smtClean="0"/>
                        <a:t>.</a:t>
                      </a:r>
                      <a:endParaRPr lang="fr-FR" dirty="0" smtClean="0"/>
                    </a:p>
                    <a:p>
                      <a:r>
                        <a:rPr lang="fr-FR" dirty="0" smtClean="0"/>
                        <a:t>http://www.lyoncampus.info/</a:t>
                      </a:r>
                    </a:p>
                    <a:p>
                      <a:r>
                        <a:rPr lang="fr-FR" dirty="0" smtClean="0"/>
                        <a:t>https://thisislyon.fr/</a:t>
                      </a:r>
                      <a:endParaRPr lang="fr-FR" dirty="0" smtClean="0"/>
                    </a:p>
                    <a:p>
                      <a:endParaRPr lang="fr-FR" dirty="0"/>
                    </a:p>
                  </a:txBody>
                  <a:tcPr/>
                </a:tc>
              </a:tr>
            </a:tbl>
          </a:graphicData>
        </a:graphic>
      </p:graphicFrame>
      <p:pic>
        <p:nvPicPr>
          <p:cNvPr id="6146" name="Picture 2" descr="D:\Profils\lucien.yang\Bureau\76082384-d687-439b-a19a-66b2d85e5e5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878347"/>
            <a:ext cx="1584176" cy="158417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6216" y="4071931"/>
            <a:ext cx="1905000" cy="1905000"/>
          </a:xfrm>
          <a:prstGeom prst="rect">
            <a:avLst/>
          </a:prstGeom>
        </p:spPr>
      </p:pic>
    </p:spTree>
    <p:extLst>
      <p:ext uri="{BB962C8B-B14F-4D97-AF65-F5344CB8AC3E}">
        <p14:creationId xmlns:p14="http://schemas.microsoft.com/office/powerpoint/2010/main" val="18559297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93494" y="1657167"/>
            <a:ext cx="8262664"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spcAft>
                <a:spcPts val="600"/>
              </a:spcAft>
            </a:pPr>
            <a:endParaRPr lang="fr-FR" altLang="zh-CN" b="1" dirty="0" smtClean="0">
              <a:solidFill>
                <a:schemeClr val="tx1">
                  <a:lumMod val="85000"/>
                  <a:lumOff val="15000"/>
                </a:schemeClr>
              </a:solidFill>
              <a:latin typeface="Century Gothic" pitchFamily="34" charset="0"/>
            </a:endParaRPr>
          </a:p>
          <a:p>
            <a:endParaRPr lang="fr-FR" altLang="zh-CN" b="1" dirty="0">
              <a:solidFill>
                <a:schemeClr val="tx1">
                  <a:lumMod val="85000"/>
                  <a:lumOff val="15000"/>
                </a:schemeClr>
              </a:solidFill>
              <a:latin typeface="Century Gothic" pitchFamily="34" charset="0"/>
            </a:endParaRPr>
          </a:p>
          <a:p>
            <a:endParaRPr lang="zh-CN" altLang="fr-FR" b="1" dirty="0">
              <a:solidFill>
                <a:schemeClr val="tx1">
                  <a:lumMod val="85000"/>
                  <a:lumOff val="15000"/>
                </a:schemeClr>
              </a:solidFill>
              <a:latin typeface="Century Gothic" pitchFamily="34" charset="0"/>
            </a:endParaRPr>
          </a:p>
        </p:txBody>
      </p:sp>
      <p:sp>
        <p:nvSpPr>
          <p:cNvPr id="8" name="ZoneTexte 7"/>
          <p:cNvSpPr txBox="1"/>
          <p:nvPr/>
        </p:nvSpPr>
        <p:spPr>
          <a:xfrm>
            <a:off x="647962" y="1168296"/>
            <a:ext cx="5220181" cy="492443"/>
          </a:xfrm>
          <a:prstGeom prst="rect">
            <a:avLst/>
          </a:prstGeom>
          <a:noFill/>
        </p:spPr>
        <p:txBody>
          <a:bodyPr wrap="square" rtlCol="0">
            <a:spAutoFit/>
          </a:bodyPr>
          <a:lstStyle/>
          <a:p>
            <a:r>
              <a:rPr lang="zh-CN" altLang="fr-FR" sz="2600" b="1" cap="all" dirty="0" smtClean="0">
                <a:solidFill>
                  <a:srgbClr val="009897"/>
                </a:solidFill>
                <a:latin typeface="Century Gothic" pitchFamily="34" charset="0"/>
              </a:rPr>
              <a:t>生活常识</a:t>
            </a:r>
            <a:r>
              <a:rPr lang="fr-FR" altLang="zh-CN" sz="2600" b="1" cap="all" dirty="0" smtClean="0">
                <a:solidFill>
                  <a:srgbClr val="009897"/>
                </a:solidFill>
                <a:latin typeface="Century Gothic" pitchFamily="34" charset="0"/>
              </a:rPr>
              <a:t>:</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5" name="Tableau 4"/>
          <p:cNvGraphicFramePr>
            <a:graphicFrameLocks noGrp="1"/>
          </p:cNvGraphicFramePr>
          <p:nvPr>
            <p:extLst>
              <p:ext uri="{D42A27DB-BD31-4B8C-83A1-F6EECF244321}">
                <p14:modId xmlns:p14="http://schemas.microsoft.com/office/powerpoint/2010/main" val="1215497025"/>
              </p:ext>
            </p:extLst>
          </p:nvPr>
        </p:nvGraphicFramePr>
        <p:xfrm>
          <a:off x="827584" y="1752643"/>
          <a:ext cx="7560840" cy="4114800"/>
        </p:xfrm>
        <a:graphic>
          <a:graphicData uri="http://schemas.openxmlformats.org/drawingml/2006/table">
            <a:tbl>
              <a:tblPr firstRow="1" bandRow="1">
                <a:tableStyleId>{5C22544A-7EE6-4342-B048-85BDC9FD1C3A}</a:tableStyleId>
              </a:tblPr>
              <a:tblGrid>
                <a:gridCol w="7560840"/>
              </a:tblGrid>
              <a:tr h="370840">
                <a:tc>
                  <a:txBody>
                    <a:bodyPr/>
                    <a:lstStyle/>
                    <a:p>
                      <a:r>
                        <a:rPr lang="zh-CN" altLang="fr-FR" dirty="0" smtClean="0"/>
                        <a:t>自助自行车</a:t>
                      </a:r>
                      <a:r>
                        <a:rPr lang="fr-FR" altLang="zh-CN" dirty="0" smtClean="0"/>
                        <a:t>:  </a:t>
                      </a:r>
                    </a:p>
                    <a:p>
                      <a:r>
                        <a:rPr lang="zh-CN" altLang="fr-FR" dirty="0" smtClean="0"/>
                        <a:t>里昂在各区都设施了自助自行车站</a:t>
                      </a:r>
                      <a:r>
                        <a:rPr lang="fr-FR" altLang="zh-CN" dirty="0" smtClean="0"/>
                        <a:t>,</a:t>
                      </a:r>
                      <a:r>
                        <a:rPr lang="fr-FR" altLang="zh-CN" baseline="0" dirty="0" smtClean="0"/>
                        <a:t> </a:t>
                      </a:r>
                      <a:r>
                        <a:rPr lang="zh-CN" altLang="fr-FR" baseline="0" dirty="0" smtClean="0"/>
                        <a:t>有各种不同类型租用类别</a:t>
                      </a:r>
                      <a:r>
                        <a:rPr lang="fr-FR" altLang="zh-CN" baseline="0" dirty="0" smtClean="0"/>
                        <a:t>. </a:t>
                      </a:r>
                      <a:r>
                        <a:rPr lang="zh-CN" altLang="fr-FR" baseline="0" dirty="0" smtClean="0"/>
                        <a:t>请用参阅此网站</a:t>
                      </a:r>
                      <a:r>
                        <a:rPr lang="fr-FR" altLang="zh-CN" dirty="0" smtClean="0">
                          <a:hlinkClick r:id="rId4"/>
                        </a:rPr>
                        <a:t>http://www.velov.grandlyon.com/</a:t>
                      </a:r>
                      <a:endParaRPr lang="fr-FR" altLang="zh-CN" dirty="0" smtClean="0"/>
                    </a:p>
                  </a:txBody>
                  <a:tcPr/>
                </a:tc>
              </a:tr>
              <a:tr h="370840">
                <a:tc>
                  <a:txBody>
                    <a:bodyPr/>
                    <a:lstStyle/>
                    <a:p>
                      <a:r>
                        <a:rPr lang="zh-CN" altLang="fr-FR" b="1" dirty="0" smtClean="0"/>
                        <a:t>购物</a:t>
                      </a:r>
                      <a:r>
                        <a:rPr lang="fr-FR" altLang="zh-CN" b="1" dirty="0" smtClean="0"/>
                        <a:t>:</a:t>
                      </a:r>
                      <a:r>
                        <a:rPr lang="fr-FR" altLang="zh-CN" baseline="0" dirty="0" smtClean="0"/>
                        <a:t> </a:t>
                      </a:r>
                      <a:r>
                        <a:rPr lang="zh-CN" altLang="fr-FR" baseline="0" dirty="0" smtClean="0"/>
                        <a:t>法国的商店关门的时间很早</a:t>
                      </a:r>
                      <a:r>
                        <a:rPr lang="fr-FR" altLang="zh-CN" baseline="0" dirty="0" smtClean="0"/>
                        <a:t>, </a:t>
                      </a:r>
                      <a:r>
                        <a:rPr lang="zh-CN" altLang="fr-FR" baseline="0" dirty="0" smtClean="0"/>
                        <a:t>晚上</a:t>
                      </a:r>
                      <a:r>
                        <a:rPr lang="fr-FR" altLang="zh-CN" baseline="0" dirty="0" smtClean="0"/>
                        <a:t>7</a:t>
                      </a:r>
                      <a:r>
                        <a:rPr lang="zh-CN" altLang="fr-FR" baseline="0" dirty="0" smtClean="0"/>
                        <a:t>点就关门了并且星期日不营业</a:t>
                      </a:r>
                      <a:r>
                        <a:rPr lang="fr-FR" altLang="zh-CN" baseline="0" dirty="0" smtClean="0"/>
                        <a:t>.</a:t>
                      </a:r>
                    </a:p>
                    <a:p>
                      <a:r>
                        <a:rPr lang="zh-CN" altLang="fr-FR" b="1" baseline="0" dirty="0" smtClean="0"/>
                        <a:t>亚洲商店</a:t>
                      </a:r>
                      <a:r>
                        <a:rPr lang="fr-FR" altLang="zh-CN" b="1" baseline="0" dirty="0" smtClean="0"/>
                        <a:t>:</a:t>
                      </a:r>
                      <a:r>
                        <a:rPr lang="fr-FR" altLang="zh-CN" baseline="0" dirty="0" smtClean="0"/>
                        <a:t> </a:t>
                      </a:r>
                      <a:r>
                        <a:rPr lang="zh-CN" altLang="fr-FR" baseline="0" dirty="0" smtClean="0"/>
                        <a:t>在</a:t>
                      </a:r>
                      <a:r>
                        <a:rPr lang="fr-FR" altLang="zh-CN" baseline="0" dirty="0" err="1" smtClean="0"/>
                        <a:t>Guillotière</a:t>
                      </a:r>
                      <a:r>
                        <a:rPr lang="zh-CN" altLang="fr-FR" baseline="0" dirty="0" smtClean="0"/>
                        <a:t>街区有亚洲商店</a:t>
                      </a:r>
                      <a:r>
                        <a:rPr lang="fr-FR" altLang="zh-CN" baseline="0" dirty="0" smtClean="0"/>
                        <a:t>, </a:t>
                      </a:r>
                      <a:r>
                        <a:rPr lang="zh-CN" altLang="fr-FR" baseline="0" dirty="0" smtClean="0"/>
                        <a:t>可以购买亚洲商品</a:t>
                      </a:r>
                      <a:r>
                        <a:rPr lang="fr-FR" altLang="zh-CN" baseline="0" dirty="0" smtClean="0"/>
                        <a:t>, </a:t>
                      </a:r>
                      <a:r>
                        <a:rPr lang="zh-CN" altLang="fr-FR" baseline="0" dirty="0" smtClean="0"/>
                        <a:t>主要以食品为主</a:t>
                      </a:r>
                      <a:r>
                        <a:rPr lang="fr-FR" altLang="zh-CN" baseline="0" dirty="0" smtClean="0"/>
                        <a:t>.</a:t>
                      </a:r>
                      <a:r>
                        <a:rPr lang="zh-CN" altLang="fr-FR" baseline="0" dirty="0" smtClean="0"/>
                        <a:t>乘坐地铁</a:t>
                      </a:r>
                      <a:r>
                        <a:rPr lang="fr-FR" altLang="zh-CN" baseline="0" dirty="0" smtClean="0"/>
                        <a:t>D</a:t>
                      </a:r>
                      <a:r>
                        <a:rPr lang="zh-CN" altLang="fr-FR" baseline="0" dirty="0" smtClean="0"/>
                        <a:t>线</a:t>
                      </a:r>
                      <a:r>
                        <a:rPr lang="fr-FR" altLang="zh-CN" baseline="0" dirty="0" smtClean="0"/>
                        <a:t>.</a:t>
                      </a:r>
                    </a:p>
                    <a:p>
                      <a:r>
                        <a:rPr lang="zh-CN" altLang="fr-FR" b="1" baseline="0" dirty="0" smtClean="0"/>
                        <a:t>离学校最近的商业中心</a:t>
                      </a:r>
                      <a:r>
                        <a:rPr lang="fr-FR" altLang="zh-CN" b="1" baseline="0" dirty="0" smtClean="0"/>
                        <a:t>:</a:t>
                      </a:r>
                    </a:p>
                    <a:p>
                      <a:r>
                        <a:rPr lang="fr-FR" altLang="zh-CN" baseline="0" dirty="0" smtClean="0"/>
                        <a:t>Centre commercial Part Dieu (</a:t>
                      </a:r>
                      <a:r>
                        <a:rPr lang="zh-CN" altLang="fr-FR" baseline="0" dirty="0" smtClean="0"/>
                        <a:t>包括专卖店和家乐富</a:t>
                      </a:r>
                      <a:r>
                        <a:rPr lang="fr-FR" altLang="zh-CN" baseline="0" dirty="0" smtClean="0"/>
                        <a:t>), </a:t>
                      </a:r>
                      <a:r>
                        <a:rPr lang="zh-CN" altLang="fr-FR" baseline="0" dirty="0" smtClean="0"/>
                        <a:t>在</a:t>
                      </a:r>
                      <a:r>
                        <a:rPr lang="fr-FR" altLang="zh-CN" baseline="0" dirty="0" smtClean="0"/>
                        <a:t>Part Dieu </a:t>
                      </a:r>
                      <a:r>
                        <a:rPr lang="zh-CN" altLang="fr-FR" baseline="0" dirty="0" smtClean="0"/>
                        <a:t>火车站对面</a:t>
                      </a:r>
                      <a:r>
                        <a:rPr lang="fr-FR" altLang="zh-CN" baseline="0" dirty="0" smtClean="0"/>
                        <a:t>.</a:t>
                      </a:r>
                    </a:p>
                    <a:p>
                      <a:r>
                        <a:rPr lang="zh-CN" altLang="fr-FR" b="1" baseline="0" dirty="0" smtClean="0"/>
                        <a:t>市中心商业街</a:t>
                      </a:r>
                      <a:r>
                        <a:rPr lang="fr-FR" altLang="zh-CN" b="1" baseline="0" dirty="0" smtClean="0"/>
                        <a:t> :</a:t>
                      </a:r>
                      <a:r>
                        <a:rPr lang="zh-CN" altLang="fr-FR" baseline="0" dirty="0" smtClean="0"/>
                        <a:t>乘坐地铁</a:t>
                      </a:r>
                      <a:r>
                        <a:rPr lang="fr-FR" altLang="zh-CN" baseline="0" dirty="0" smtClean="0"/>
                        <a:t>D</a:t>
                      </a:r>
                      <a:r>
                        <a:rPr lang="zh-CN" altLang="fr-FR" baseline="0" dirty="0" smtClean="0"/>
                        <a:t>线</a:t>
                      </a:r>
                      <a:r>
                        <a:rPr lang="fr-FR" altLang="zh-CN" baseline="0" dirty="0" smtClean="0"/>
                        <a:t>, </a:t>
                      </a:r>
                      <a:r>
                        <a:rPr lang="zh-CN" altLang="fr-FR" baseline="0" dirty="0" smtClean="0"/>
                        <a:t>在</a:t>
                      </a:r>
                      <a:r>
                        <a:rPr lang="fr-FR" altLang="zh-CN" baseline="0" dirty="0" smtClean="0"/>
                        <a:t>Bellecour</a:t>
                      </a:r>
                      <a:r>
                        <a:rPr lang="zh-CN" altLang="fr-FR" baseline="0" dirty="0" smtClean="0"/>
                        <a:t>下车</a:t>
                      </a:r>
                      <a:r>
                        <a:rPr lang="fr-FR" altLang="zh-CN" baseline="0" dirty="0" smtClean="0"/>
                        <a:t>. </a:t>
                      </a:r>
                    </a:p>
                    <a:p>
                      <a:r>
                        <a:rPr lang="zh-CN" altLang="fr-FR" b="1" baseline="0" dirty="0" smtClean="0"/>
                        <a:t>里昂老城</a:t>
                      </a:r>
                      <a:r>
                        <a:rPr lang="fr-FR" altLang="zh-CN" b="1" baseline="0" dirty="0" smtClean="0"/>
                        <a:t>:</a:t>
                      </a:r>
                      <a:r>
                        <a:rPr lang="zh-CN" altLang="fr-FR" baseline="0" dirty="0" smtClean="0"/>
                        <a:t>乘坐地铁</a:t>
                      </a:r>
                      <a:r>
                        <a:rPr lang="fr-FR" altLang="zh-CN" baseline="0" dirty="0" smtClean="0"/>
                        <a:t>D</a:t>
                      </a:r>
                      <a:r>
                        <a:rPr lang="zh-CN" altLang="fr-FR" baseline="0" dirty="0" smtClean="0"/>
                        <a:t>线</a:t>
                      </a:r>
                      <a:r>
                        <a:rPr lang="fr-FR" altLang="zh-CN" baseline="0" dirty="0" smtClean="0"/>
                        <a:t>, </a:t>
                      </a:r>
                      <a:r>
                        <a:rPr lang="zh-CN" altLang="fr-FR" baseline="0" dirty="0" smtClean="0"/>
                        <a:t>在</a:t>
                      </a:r>
                      <a:r>
                        <a:rPr lang="fr-FR" altLang="zh-CN" baseline="0" dirty="0" smtClean="0"/>
                        <a:t>Vieux Lyon</a:t>
                      </a:r>
                      <a:r>
                        <a:rPr lang="zh-CN" altLang="fr-FR" baseline="0" dirty="0" smtClean="0"/>
                        <a:t>下车</a:t>
                      </a:r>
                      <a:r>
                        <a:rPr lang="fr-FR" altLang="zh-CN" baseline="0" dirty="0" smtClean="0"/>
                        <a:t>. </a:t>
                      </a:r>
                    </a:p>
                  </a:txBody>
                  <a:tcPr/>
                </a:tc>
              </a:tr>
              <a:tr h="370840">
                <a:tc>
                  <a:txBody>
                    <a:bodyPr/>
                    <a:lstStyle/>
                    <a:p>
                      <a:r>
                        <a:rPr lang="zh-CN" altLang="fr-FR" b="1" dirty="0" smtClean="0"/>
                        <a:t>住房机构的暖气设备</a:t>
                      </a:r>
                      <a:r>
                        <a:rPr lang="fr-FR" altLang="zh-CN" b="1" dirty="0" smtClean="0"/>
                        <a:t>:</a:t>
                      </a:r>
                    </a:p>
                    <a:p>
                      <a:r>
                        <a:rPr lang="zh-CN" altLang="fr-FR" dirty="0" smtClean="0"/>
                        <a:t>请同学们注意在住房机构的暖气设备</a:t>
                      </a:r>
                      <a:r>
                        <a:rPr lang="fr-FR" altLang="zh-CN" dirty="0" smtClean="0"/>
                        <a:t>.</a:t>
                      </a:r>
                      <a:r>
                        <a:rPr lang="fr-FR" altLang="zh-CN" baseline="0" dirty="0" smtClean="0"/>
                        <a:t> </a:t>
                      </a:r>
                      <a:r>
                        <a:rPr lang="zh-CN" altLang="fr-FR" baseline="0" dirty="0" smtClean="0"/>
                        <a:t>暖气设备通常有两种形式</a:t>
                      </a:r>
                      <a:r>
                        <a:rPr lang="fr-FR" altLang="zh-CN" baseline="0" dirty="0" smtClean="0"/>
                        <a:t>, </a:t>
                      </a:r>
                      <a:r>
                        <a:rPr lang="zh-CN" altLang="fr-FR" baseline="0" dirty="0" smtClean="0"/>
                        <a:t>集体供暖或单独供暖</a:t>
                      </a:r>
                      <a:r>
                        <a:rPr lang="fr-FR" altLang="zh-CN" baseline="0" dirty="0" smtClean="0"/>
                        <a:t>. </a:t>
                      </a:r>
                      <a:r>
                        <a:rPr lang="zh-CN" altLang="fr-FR" baseline="0" dirty="0" smtClean="0"/>
                        <a:t>特别要注意单独供暖特别是</a:t>
                      </a:r>
                      <a:r>
                        <a:rPr lang="fr-FR" altLang="zh-CN" baseline="0" dirty="0" smtClean="0"/>
                        <a:t>‘</a:t>
                      </a:r>
                      <a:r>
                        <a:rPr lang="zh-CN" altLang="fr-FR" baseline="0" dirty="0" smtClean="0"/>
                        <a:t>电暖</a:t>
                      </a:r>
                      <a:r>
                        <a:rPr lang="fr-FR" altLang="zh-CN" baseline="0" dirty="0" smtClean="0"/>
                        <a:t>’,  </a:t>
                      </a:r>
                      <a:r>
                        <a:rPr lang="zh-CN" altLang="fr-FR" baseline="0" dirty="0" smtClean="0"/>
                        <a:t>不在宿舍时最好关</a:t>
                      </a:r>
                      <a:r>
                        <a:rPr lang="fr-FR" altLang="zh-CN" baseline="0" dirty="0" smtClean="0"/>
                        <a:t>, </a:t>
                      </a:r>
                      <a:r>
                        <a:rPr lang="zh-CN" altLang="fr-FR" baseline="0" dirty="0" smtClean="0"/>
                        <a:t>否则冬天的电费会非常多</a:t>
                      </a:r>
                      <a:r>
                        <a:rPr lang="fr-FR" altLang="zh-CN" baseline="0" dirty="0" smtClean="0"/>
                        <a:t>. </a:t>
                      </a:r>
                      <a:endParaRPr lang="fr-FR" altLang="zh-CN" dirty="0" smtClean="0"/>
                    </a:p>
                  </a:txBody>
                  <a:tcPr/>
                </a:tc>
              </a:tr>
            </a:tbl>
          </a:graphicData>
        </a:graphic>
      </p:graphicFrame>
    </p:spTree>
    <p:extLst>
      <p:ext uri="{BB962C8B-B14F-4D97-AF65-F5344CB8AC3E}">
        <p14:creationId xmlns:p14="http://schemas.microsoft.com/office/powerpoint/2010/main" val="23949791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93494" y="1657167"/>
            <a:ext cx="8262664"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spcAft>
                <a:spcPts val="600"/>
              </a:spcAft>
            </a:pPr>
            <a:endParaRPr lang="fr-FR" altLang="zh-CN" b="1" dirty="0" smtClean="0">
              <a:solidFill>
                <a:schemeClr val="tx1">
                  <a:lumMod val="85000"/>
                  <a:lumOff val="15000"/>
                </a:schemeClr>
              </a:solidFill>
              <a:latin typeface="Century Gothic" pitchFamily="34" charset="0"/>
            </a:endParaRPr>
          </a:p>
          <a:p>
            <a:endParaRPr lang="fr-FR" altLang="zh-CN" b="1" dirty="0">
              <a:solidFill>
                <a:schemeClr val="tx1">
                  <a:lumMod val="85000"/>
                  <a:lumOff val="15000"/>
                </a:schemeClr>
              </a:solidFill>
              <a:latin typeface="Century Gothic" pitchFamily="34" charset="0"/>
            </a:endParaRPr>
          </a:p>
          <a:p>
            <a:endParaRPr lang="zh-CN" altLang="fr-FR" b="1" dirty="0">
              <a:solidFill>
                <a:schemeClr val="tx1">
                  <a:lumMod val="85000"/>
                  <a:lumOff val="15000"/>
                </a:schemeClr>
              </a:solidFill>
              <a:latin typeface="Century Gothic" pitchFamily="34" charset="0"/>
            </a:endParaRPr>
          </a:p>
        </p:txBody>
      </p:sp>
      <p:sp>
        <p:nvSpPr>
          <p:cNvPr id="8" name="ZoneTexte 7"/>
          <p:cNvSpPr txBox="1"/>
          <p:nvPr/>
        </p:nvSpPr>
        <p:spPr>
          <a:xfrm>
            <a:off x="647962" y="1168296"/>
            <a:ext cx="5220181" cy="492443"/>
          </a:xfrm>
          <a:prstGeom prst="rect">
            <a:avLst/>
          </a:prstGeom>
          <a:noFill/>
        </p:spPr>
        <p:txBody>
          <a:bodyPr wrap="square" rtlCol="0">
            <a:spAutoFit/>
          </a:bodyPr>
          <a:lstStyle/>
          <a:p>
            <a:r>
              <a:rPr lang="zh-CN" altLang="fr-FR" sz="2600" b="1" cap="all" dirty="0" smtClean="0">
                <a:solidFill>
                  <a:srgbClr val="009897"/>
                </a:solidFill>
                <a:latin typeface="Century Gothic" pitchFamily="34" charset="0"/>
              </a:rPr>
              <a:t>生活常识</a:t>
            </a:r>
            <a:r>
              <a:rPr lang="fr-FR" altLang="zh-CN" sz="2600" b="1" cap="all" dirty="0" smtClean="0">
                <a:solidFill>
                  <a:srgbClr val="009897"/>
                </a:solidFill>
                <a:latin typeface="Century Gothic" pitchFamily="34" charset="0"/>
              </a:rPr>
              <a:t>:</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5" name="Tableau 4"/>
          <p:cNvGraphicFramePr>
            <a:graphicFrameLocks noGrp="1"/>
          </p:cNvGraphicFramePr>
          <p:nvPr>
            <p:extLst>
              <p:ext uri="{D42A27DB-BD31-4B8C-83A1-F6EECF244321}">
                <p14:modId xmlns:p14="http://schemas.microsoft.com/office/powerpoint/2010/main" val="3209796125"/>
              </p:ext>
            </p:extLst>
          </p:nvPr>
        </p:nvGraphicFramePr>
        <p:xfrm>
          <a:off x="827584" y="1752643"/>
          <a:ext cx="7560840" cy="4114800"/>
        </p:xfrm>
        <a:graphic>
          <a:graphicData uri="http://schemas.openxmlformats.org/drawingml/2006/table">
            <a:tbl>
              <a:tblPr firstRow="1" bandRow="1">
                <a:tableStyleId>{5C22544A-7EE6-4342-B048-85BDC9FD1C3A}</a:tableStyleId>
              </a:tblPr>
              <a:tblGrid>
                <a:gridCol w="7560840"/>
              </a:tblGrid>
              <a:tr h="370840">
                <a:tc>
                  <a:txBody>
                    <a:bodyPr/>
                    <a:lstStyle/>
                    <a:p>
                      <a:r>
                        <a:rPr lang="zh-CN" altLang="fr-FR" dirty="0" smtClean="0"/>
                        <a:t>学校附近的</a:t>
                      </a:r>
                      <a:r>
                        <a:rPr lang="fr-FR" altLang="zh-CN" dirty="0" smtClean="0"/>
                        <a:t>4</a:t>
                      </a:r>
                      <a:r>
                        <a:rPr lang="zh-CN" altLang="fr-FR" dirty="0" smtClean="0"/>
                        <a:t>个公交车站</a:t>
                      </a:r>
                      <a:r>
                        <a:rPr lang="fr-FR" altLang="zh-CN"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fr-FR" altLang="zh-CN" dirty="0" smtClean="0"/>
                        <a:t>2</a:t>
                      </a:r>
                      <a:r>
                        <a:rPr lang="zh-CN" altLang="fr-FR" dirty="0" smtClean="0"/>
                        <a:t>个公交车站</a:t>
                      </a:r>
                      <a:r>
                        <a:rPr lang="fr-FR" altLang="zh-CN" dirty="0" smtClean="0"/>
                        <a:t>, </a:t>
                      </a:r>
                      <a:r>
                        <a:rPr lang="zh-CN" altLang="fr-FR" dirty="0" smtClean="0"/>
                        <a:t>站名都是</a:t>
                      </a:r>
                      <a:r>
                        <a:rPr lang="fr-FR" altLang="zh-CN" dirty="0" smtClean="0"/>
                        <a:t>manufacture </a:t>
                      </a:r>
                      <a:r>
                        <a:rPr lang="fr-FR" altLang="zh-CN" dirty="0" err="1" smtClean="0"/>
                        <a:t>montluc</a:t>
                      </a:r>
                      <a:r>
                        <a:rPr lang="fr-FR" altLang="zh-CN" dirty="0" smtClean="0"/>
                        <a:t> : </a:t>
                      </a:r>
                      <a:r>
                        <a:rPr lang="zh-CN" altLang="fr-FR" dirty="0" smtClean="0"/>
                        <a:t>公交车 </a:t>
                      </a:r>
                      <a:r>
                        <a:rPr lang="fr-FR" altLang="zh-CN" dirty="0" smtClean="0"/>
                        <a:t>C 25 </a:t>
                      </a:r>
                      <a:r>
                        <a:rPr lang="zh-CN" altLang="fr-FR" dirty="0" smtClean="0"/>
                        <a:t>和</a:t>
                      </a:r>
                      <a:r>
                        <a:rPr lang="fr-FR" altLang="zh-CN" dirty="0" smtClean="0"/>
                        <a:t>69</a:t>
                      </a:r>
                    </a:p>
                    <a:p>
                      <a:pPr marL="0" marR="0" indent="0" algn="l" defTabSz="914400" rtl="0" eaLnBrk="1" fontAlgn="auto" latinLnBrk="0" hangingPunct="1">
                        <a:lnSpc>
                          <a:spcPct val="100000"/>
                        </a:lnSpc>
                        <a:spcBef>
                          <a:spcPts val="0"/>
                        </a:spcBef>
                        <a:spcAft>
                          <a:spcPts val="0"/>
                        </a:spcAft>
                        <a:buClrTx/>
                        <a:buSzTx/>
                        <a:buFontTx/>
                        <a:buNone/>
                        <a:tabLst/>
                        <a:defRPr/>
                      </a:pPr>
                      <a:r>
                        <a:rPr lang="fr-FR" altLang="zh-CN" dirty="0" smtClean="0"/>
                        <a:t>1</a:t>
                      </a:r>
                      <a:r>
                        <a:rPr lang="zh-CN" altLang="fr-FR" dirty="0" smtClean="0"/>
                        <a:t>个轻轨站</a:t>
                      </a:r>
                      <a:r>
                        <a:rPr lang="fr-FR" altLang="zh-CN" dirty="0" smtClean="0"/>
                        <a:t>,</a:t>
                      </a:r>
                      <a:r>
                        <a:rPr lang="zh-CN" altLang="fr-FR" dirty="0" smtClean="0"/>
                        <a:t> 站名也是</a:t>
                      </a:r>
                      <a:r>
                        <a:rPr lang="fr-FR" altLang="zh-CN" dirty="0" smtClean="0"/>
                        <a:t>manufacture </a:t>
                      </a:r>
                      <a:r>
                        <a:rPr lang="fr-FR" altLang="zh-CN" dirty="0" err="1" smtClean="0"/>
                        <a:t>montluc</a:t>
                      </a:r>
                      <a:r>
                        <a:rPr lang="fr-FR" altLang="zh-CN" dirty="0" smtClean="0"/>
                        <a:t> : </a:t>
                      </a:r>
                      <a:r>
                        <a:rPr lang="zh-CN" altLang="fr-FR" dirty="0" smtClean="0"/>
                        <a:t>轻轨 </a:t>
                      </a:r>
                      <a:r>
                        <a:rPr lang="fr-FR" altLang="zh-CN" dirty="0" smtClean="0"/>
                        <a:t>4</a:t>
                      </a:r>
                      <a:r>
                        <a:rPr lang="zh-CN" altLang="fr-FR" dirty="0" smtClean="0"/>
                        <a:t>号线</a:t>
                      </a:r>
                      <a:endParaRPr lang="fr-FR" altLang="zh-CN" dirty="0" smtClean="0"/>
                    </a:p>
                    <a:p>
                      <a:r>
                        <a:rPr lang="fr-FR" altLang="zh-CN" dirty="0" smtClean="0"/>
                        <a:t>1</a:t>
                      </a:r>
                      <a:r>
                        <a:rPr lang="zh-CN" altLang="fr-FR" dirty="0" smtClean="0"/>
                        <a:t>个地铁站</a:t>
                      </a:r>
                      <a:r>
                        <a:rPr lang="fr-FR" altLang="zh-CN" dirty="0" smtClean="0"/>
                        <a:t>,</a:t>
                      </a:r>
                      <a:r>
                        <a:rPr lang="zh-CN" altLang="fr-FR" dirty="0" smtClean="0"/>
                        <a:t> 站名也是 </a:t>
                      </a:r>
                      <a:r>
                        <a:rPr lang="fr-FR" altLang="zh-CN" dirty="0" smtClean="0"/>
                        <a:t>sans souci: </a:t>
                      </a:r>
                      <a:r>
                        <a:rPr lang="zh-CN" altLang="fr-FR" dirty="0" smtClean="0"/>
                        <a:t>地铁 </a:t>
                      </a:r>
                      <a:r>
                        <a:rPr lang="fr-FR" altLang="zh-CN" dirty="0" smtClean="0"/>
                        <a:t>D</a:t>
                      </a:r>
                      <a:r>
                        <a:rPr lang="zh-CN" altLang="fr-FR" dirty="0" smtClean="0"/>
                        <a:t>线</a:t>
                      </a:r>
                      <a:endParaRPr lang="fr-FR" altLang="zh-CN" dirty="0" smtClean="0"/>
                    </a:p>
                  </a:txBody>
                  <a:tcPr/>
                </a:tc>
              </a:tr>
              <a:tr h="370840">
                <a:tc>
                  <a:txBody>
                    <a:bodyPr/>
                    <a:lstStyle/>
                    <a:p>
                      <a:r>
                        <a:rPr lang="zh-CN" altLang="fr-FR" b="1" dirty="0" smtClean="0"/>
                        <a:t>学校的医护中心</a:t>
                      </a:r>
                      <a:r>
                        <a:rPr lang="fr-FR" altLang="zh-CN" b="1" dirty="0" smtClean="0"/>
                        <a:t>:</a:t>
                      </a:r>
                    </a:p>
                    <a:p>
                      <a:r>
                        <a:rPr lang="zh-CN" altLang="fr-FR" baseline="0" dirty="0" smtClean="0"/>
                        <a:t>医生办公室 </a:t>
                      </a:r>
                      <a:r>
                        <a:rPr lang="fr-FR" altLang="zh-CN" baseline="0" dirty="0" smtClean="0"/>
                        <a:t>Service de médecine préventive:</a:t>
                      </a:r>
                      <a:r>
                        <a:rPr lang="zh-CN" altLang="fr-FR" baseline="0" dirty="0" smtClean="0"/>
                        <a:t>有专职的医师</a:t>
                      </a:r>
                      <a:r>
                        <a:rPr lang="fr-FR" altLang="zh-CN" baseline="0" dirty="0" smtClean="0"/>
                        <a:t>, </a:t>
                      </a:r>
                      <a:r>
                        <a:rPr lang="zh-CN" altLang="fr-FR" baseline="0" dirty="0" smtClean="0"/>
                        <a:t>和心理医师</a:t>
                      </a:r>
                      <a:r>
                        <a:rPr lang="fr-FR" altLang="zh-CN" baseline="0" dirty="0" smtClean="0"/>
                        <a:t>. </a:t>
                      </a:r>
                      <a:r>
                        <a:rPr lang="zh-CN" altLang="fr-FR" baseline="0" dirty="0" smtClean="0"/>
                        <a:t>要事先预约时间</a:t>
                      </a:r>
                      <a:r>
                        <a:rPr lang="fr-FR" altLang="zh-CN" baseline="0" dirty="0" smtClean="0"/>
                        <a:t>.</a:t>
                      </a:r>
                    </a:p>
                    <a:p>
                      <a:r>
                        <a:rPr lang="zh-CN" altLang="fr-FR" baseline="0" dirty="0" smtClean="0"/>
                        <a:t>医务室</a:t>
                      </a:r>
                      <a:r>
                        <a:rPr lang="fr-FR" altLang="zh-CN" baseline="0" dirty="0" smtClean="0"/>
                        <a:t>Service infirmier:</a:t>
                      </a:r>
                      <a:r>
                        <a:rPr lang="zh-CN" altLang="fr-FR" baseline="0" dirty="0" smtClean="0"/>
                        <a:t>有专业护士</a:t>
                      </a:r>
                      <a:r>
                        <a:rPr lang="fr-FR" altLang="zh-CN" baseline="0" dirty="0" smtClean="0"/>
                        <a:t>, </a:t>
                      </a:r>
                      <a:r>
                        <a:rPr lang="zh-CN" altLang="fr-FR" baseline="0" dirty="0" smtClean="0"/>
                        <a:t>在学校时有身体不适可以直接去</a:t>
                      </a:r>
                      <a:r>
                        <a:rPr lang="fr-FR" altLang="zh-CN" baseline="0" dirty="0" smtClean="0"/>
                        <a:t>, </a:t>
                      </a:r>
                      <a:r>
                        <a:rPr lang="zh-CN" altLang="fr-FR" baseline="0" dirty="0" smtClean="0"/>
                        <a:t>不用事先预约时间</a:t>
                      </a:r>
                      <a:r>
                        <a:rPr lang="fr-FR" altLang="zh-CN" baseline="0" dirty="0" smtClean="0"/>
                        <a:t>. </a:t>
                      </a:r>
                    </a:p>
                    <a:p>
                      <a:r>
                        <a:rPr lang="zh-CN" altLang="fr-FR" b="1" baseline="0" dirty="0" smtClean="0"/>
                        <a:t>请注意</a:t>
                      </a:r>
                      <a:r>
                        <a:rPr lang="fr-FR" altLang="zh-CN" b="1" baseline="0" dirty="0" smtClean="0"/>
                        <a:t>, </a:t>
                      </a:r>
                      <a:r>
                        <a:rPr lang="zh-CN" altLang="fr-FR" b="1" baseline="0" dirty="0" smtClean="0"/>
                        <a:t>两个医护中心没有开方权利</a:t>
                      </a:r>
                      <a:r>
                        <a:rPr lang="fr-FR" altLang="zh-CN" b="1" baseline="0" dirty="0" smtClean="0"/>
                        <a:t>, </a:t>
                      </a:r>
                      <a:r>
                        <a:rPr lang="zh-CN" altLang="fr-FR" b="1" baseline="0" dirty="0" smtClean="0"/>
                        <a:t>也不能代替诊所和医院的功能</a:t>
                      </a:r>
                      <a:r>
                        <a:rPr lang="fr-FR" altLang="zh-CN" b="1" baseline="0" dirty="0" smtClean="0"/>
                        <a:t>. </a:t>
                      </a:r>
                    </a:p>
                  </a:txBody>
                  <a:tcPr/>
                </a:tc>
              </a:tr>
              <a:tr h="370840">
                <a:tc>
                  <a:txBody>
                    <a:bodyPr/>
                    <a:lstStyle/>
                    <a:p>
                      <a:r>
                        <a:rPr lang="zh-CN" altLang="fr-FR" b="1" dirty="0" smtClean="0"/>
                        <a:t>一些文化上的差异</a:t>
                      </a:r>
                      <a:r>
                        <a:rPr lang="fr-FR" altLang="zh-CN" b="1" dirty="0" smtClean="0"/>
                        <a:t>:</a:t>
                      </a:r>
                      <a:r>
                        <a:rPr lang="fr-FR" altLang="zh-CN" b="1" baseline="0" dirty="0" smtClean="0"/>
                        <a:t> </a:t>
                      </a:r>
                      <a:r>
                        <a:rPr lang="zh-CN" altLang="fr-FR" dirty="0" smtClean="0"/>
                        <a:t>请同学们注意这一点</a:t>
                      </a:r>
                      <a:r>
                        <a:rPr lang="fr-FR" altLang="zh-CN" dirty="0" smtClean="0"/>
                        <a:t>,</a:t>
                      </a:r>
                      <a:r>
                        <a:rPr lang="fr-FR" altLang="zh-CN" baseline="0" dirty="0" smtClean="0"/>
                        <a:t> </a:t>
                      </a:r>
                      <a:r>
                        <a:rPr lang="zh-CN" altLang="fr-FR" baseline="0" dirty="0" smtClean="0"/>
                        <a:t>换了一个生活环境</a:t>
                      </a:r>
                      <a:r>
                        <a:rPr lang="fr-FR" altLang="zh-CN" baseline="0" dirty="0" smtClean="0"/>
                        <a:t>,</a:t>
                      </a:r>
                      <a:r>
                        <a:rPr lang="zh-CN" altLang="fr-FR" baseline="0" dirty="0" smtClean="0"/>
                        <a:t> 从教育上讲学生个人的学习方式</a:t>
                      </a:r>
                      <a:r>
                        <a:rPr lang="fr-FR" altLang="zh-CN" baseline="0" dirty="0" smtClean="0"/>
                        <a:t>, </a:t>
                      </a:r>
                      <a:r>
                        <a:rPr lang="zh-CN" altLang="fr-FR" baseline="0" dirty="0" smtClean="0"/>
                        <a:t>教师的教学方式都有不同</a:t>
                      </a:r>
                      <a:r>
                        <a:rPr lang="fr-FR" altLang="zh-CN" baseline="0" dirty="0" smtClean="0"/>
                        <a:t>.  </a:t>
                      </a:r>
                      <a:r>
                        <a:rPr lang="zh-CN" altLang="fr-FR" baseline="0" dirty="0" smtClean="0"/>
                        <a:t>从日常生活上讲</a:t>
                      </a:r>
                      <a:r>
                        <a:rPr lang="fr-FR" altLang="zh-CN" baseline="0" dirty="0" smtClean="0"/>
                        <a:t>, </a:t>
                      </a:r>
                      <a:r>
                        <a:rPr lang="zh-CN" altLang="fr-FR" baseline="0" dirty="0" smtClean="0"/>
                        <a:t>不同点就更加多</a:t>
                      </a:r>
                      <a:r>
                        <a:rPr lang="fr-FR" altLang="zh-CN" baseline="0" dirty="0" smtClean="0"/>
                        <a:t>, </a:t>
                      </a:r>
                      <a:r>
                        <a:rPr lang="zh-CN" altLang="fr-FR" baseline="0" dirty="0" smtClean="0"/>
                        <a:t>语言</a:t>
                      </a:r>
                      <a:r>
                        <a:rPr lang="fr-FR" altLang="zh-CN" baseline="0" dirty="0" smtClean="0"/>
                        <a:t>,</a:t>
                      </a:r>
                      <a:r>
                        <a:rPr lang="zh-CN" altLang="fr-FR" baseline="0" dirty="0" smtClean="0"/>
                        <a:t>交流的方式</a:t>
                      </a:r>
                      <a:r>
                        <a:rPr lang="fr-FR" altLang="zh-CN" baseline="0" dirty="0" smtClean="0"/>
                        <a:t>, </a:t>
                      </a:r>
                      <a:r>
                        <a:rPr lang="zh-CN" altLang="fr-FR" baseline="0" dirty="0" smtClean="0"/>
                        <a:t>各种不同类型的肢体行为</a:t>
                      </a:r>
                      <a:r>
                        <a:rPr lang="fr-FR" altLang="zh-CN" baseline="0" dirty="0" smtClean="0"/>
                        <a:t>, </a:t>
                      </a:r>
                      <a:r>
                        <a:rPr lang="zh-CN" altLang="fr-FR" baseline="0" dirty="0" smtClean="0"/>
                        <a:t>思维逻辑等</a:t>
                      </a:r>
                      <a:r>
                        <a:rPr lang="fr-FR" altLang="zh-CN" baseline="0" dirty="0" smtClean="0"/>
                        <a:t>. </a:t>
                      </a:r>
                      <a:r>
                        <a:rPr lang="zh-CN" altLang="fr-FR" b="1" baseline="0" dirty="0" smtClean="0">
                          <a:solidFill>
                            <a:srgbClr val="FF0000"/>
                          </a:solidFill>
                        </a:rPr>
                        <a:t>有一件事要劳记的</a:t>
                      </a:r>
                      <a:r>
                        <a:rPr lang="fr-FR" altLang="zh-CN" b="1" baseline="0" dirty="0" smtClean="0">
                          <a:solidFill>
                            <a:srgbClr val="FF0000"/>
                          </a:solidFill>
                        </a:rPr>
                        <a:t>, </a:t>
                      </a:r>
                      <a:r>
                        <a:rPr lang="zh-CN" altLang="fr-FR" b="1" baseline="0" dirty="0" smtClean="0">
                          <a:solidFill>
                            <a:srgbClr val="FF0000"/>
                          </a:solidFill>
                        </a:rPr>
                        <a:t>就是不要想不通</a:t>
                      </a:r>
                      <a:r>
                        <a:rPr lang="fr-FR" altLang="zh-CN" b="1" baseline="0" dirty="0" smtClean="0">
                          <a:solidFill>
                            <a:srgbClr val="FF0000"/>
                          </a:solidFill>
                        </a:rPr>
                        <a:t>. </a:t>
                      </a:r>
                      <a:endParaRPr lang="fr-FR" altLang="zh-CN" b="1" dirty="0" smtClean="0">
                        <a:solidFill>
                          <a:srgbClr val="FF0000"/>
                        </a:solidFill>
                      </a:endParaRPr>
                    </a:p>
                  </a:txBody>
                  <a:tcPr/>
                </a:tc>
              </a:tr>
            </a:tbl>
          </a:graphicData>
        </a:graphic>
      </p:graphicFrame>
    </p:spTree>
    <p:extLst>
      <p:ext uri="{BB962C8B-B14F-4D97-AF65-F5344CB8AC3E}">
        <p14:creationId xmlns:p14="http://schemas.microsoft.com/office/powerpoint/2010/main" val="28731574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93494" y="1657167"/>
            <a:ext cx="8262664" cy="10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spcAft>
                <a:spcPts val="600"/>
              </a:spcAft>
            </a:pPr>
            <a:endParaRPr lang="fr-FR" altLang="zh-CN" b="1" dirty="0" smtClean="0">
              <a:solidFill>
                <a:schemeClr val="tx1">
                  <a:lumMod val="85000"/>
                  <a:lumOff val="15000"/>
                </a:schemeClr>
              </a:solidFill>
              <a:latin typeface="Century Gothic" pitchFamily="34" charset="0"/>
            </a:endParaRPr>
          </a:p>
          <a:p>
            <a:endParaRPr lang="fr-FR" altLang="zh-CN" b="1" dirty="0">
              <a:solidFill>
                <a:schemeClr val="tx1">
                  <a:lumMod val="85000"/>
                  <a:lumOff val="15000"/>
                </a:schemeClr>
              </a:solidFill>
              <a:latin typeface="Century Gothic" pitchFamily="34" charset="0"/>
            </a:endParaRPr>
          </a:p>
          <a:p>
            <a:endParaRPr lang="zh-CN" altLang="fr-FR" b="1" dirty="0">
              <a:solidFill>
                <a:schemeClr val="tx1">
                  <a:lumMod val="85000"/>
                  <a:lumOff val="15000"/>
                </a:schemeClr>
              </a:solidFill>
              <a:latin typeface="Century Gothic" pitchFamily="34" charset="0"/>
            </a:endParaRPr>
          </a:p>
        </p:txBody>
      </p:sp>
      <p:sp>
        <p:nvSpPr>
          <p:cNvPr id="8" name="ZoneTexte 7"/>
          <p:cNvSpPr txBox="1"/>
          <p:nvPr/>
        </p:nvSpPr>
        <p:spPr>
          <a:xfrm>
            <a:off x="647962" y="1168296"/>
            <a:ext cx="5220181" cy="492443"/>
          </a:xfrm>
          <a:prstGeom prst="rect">
            <a:avLst/>
          </a:prstGeom>
          <a:noFill/>
        </p:spPr>
        <p:txBody>
          <a:bodyPr wrap="square" rtlCol="0">
            <a:spAutoFit/>
          </a:bodyPr>
          <a:lstStyle/>
          <a:p>
            <a:r>
              <a:rPr lang="zh-CN" altLang="fr-FR" sz="2600" b="1" cap="all" dirty="0" smtClean="0">
                <a:solidFill>
                  <a:srgbClr val="009897"/>
                </a:solidFill>
                <a:latin typeface="Century Gothic" pitchFamily="34" charset="0"/>
              </a:rPr>
              <a:t>结束学习后要注意的事情</a:t>
            </a:r>
            <a:r>
              <a:rPr lang="fr-FR" altLang="zh-CN" sz="2600" b="1" cap="all" dirty="0" smtClean="0">
                <a:solidFill>
                  <a:srgbClr val="009897"/>
                </a:solidFill>
                <a:latin typeface="Century Gothic" pitchFamily="34" charset="0"/>
              </a:rPr>
              <a:t>:</a:t>
            </a:r>
            <a:endParaRPr lang="zh-CN" altLang="fr-FR" sz="2600" b="1" cap="all"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5" name="Tableau 4"/>
          <p:cNvGraphicFramePr>
            <a:graphicFrameLocks noGrp="1"/>
          </p:cNvGraphicFramePr>
          <p:nvPr>
            <p:extLst>
              <p:ext uri="{D42A27DB-BD31-4B8C-83A1-F6EECF244321}">
                <p14:modId xmlns:p14="http://schemas.microsoft.com/office/powerpoint/2010/main" val="3367680034"/>
              </p:ext>
            </p:extLst>
          </p:nvPr>
        </p:nvGraphicFramePr>
        <p:xfrm>
          <a:off x="827584" y="1685736"/>
          <a:ext cx="7560840" cy="4631710"/>
        </p:xfrm>
        <a:graphic>
          <a:graphicData uri="http://schemas.openxmlformats.org/drawingml/2006/table">
            <a:tbl>
              <a:tblPr firstRow="1" bandRow="1">
                <a:tableStyleId>{5C22544A-7EE6-4342-B048-85BDC9FD1C3A}</a:tableStyleId>
              </a:tblPr>
              <a:tblGrid>
                <a:gridCol w="7560840"/>
              </a:tblGrid>
              <a:tr h="2164165">
                <a:tc>
                  <a:txBody>
                    <a:bodyPr/>
                    <a:lstStyle/>
                    <a:p>
                      <a:r>
                        <a:rPr lang="zh-CN" altLang="fr-FR" dirty="0" smtClean="0"/>
                        <a:t>退款</a:t>
                      </a:r>
                      <a:r>
                        <a:rPr lang="fr-FR" altLang="zh-CN" dirty="0" smtClean="0"/>
                        <a:t>:</a:t>
                      </a:r>
                    </a:p>
                    <a:p>
                      <a:r>
                        <a:rPr lang="fr-FR" altLang="zh-CN" dirty="0" smtClean="0"/>
                        <a:t>1, </a:t>
                      </a:r>
                      <a:r>
                        <a:rPr lang="zh-CN" altLang="fr-FR" dirty="0" smtClean="0"/>
                        <a:t>住房预定款</a:t>
                      </a:r>
                      <a:r>
                        <a:rPr lang="fr-FR" altLang="zh-CN" dirty="0" smtClean="0"/>
                        <a:t>:408</a:t>
                      </a:r>
                      <a:r>
                        <a:rPr lang="zh-CN" altLang="fr-FR" dirty="0" smtClean="0"/>
                        <a:t>欧元住房预定款中</a:t>
                      </a:r>
                      <a:r>
                        <a:rPr lang="fr-FR" altLang="zh-CN" baseline="0" dirty="0" smtClean="0"/>
                        <a:t>50</a:t>
                      </a:r>
                      <a:r>
                        <a:rPr lang="zh-CN" altLang="fr-FR" baseline="0" dirty="0" smtClean="0"/>
                        <a:t>欧元左右留在住房中心作为中心的基金</a:t>
                      </a:r>
                      <a:r>
                        <a:rPr lang="fr-FR" altLang="zh-CN" baseline="0" dirty="0" smtClean="0"/>
                        <a:t>,</a:t>
                      </a:r>
                      <a:r>
                        <a:rPr lang="zh-CN" altLang="fr-FR" baseline="0" dirty="0" smtClean="0"/>
                        <a:t>剩下的</a:t>
                      </a:r>
                      <a:r>
                        <a:rPr lang="zh-CN" altLang="fr-FR" dirty="0" smtClean="0"/>
                        <a:t>是退还的</a:t>
                      </a:r>
                      <a:r>
                        <a:rPr lang="fr-FR" altLang="zh-CN" dirty="0" smtClean="0"/>
                        <a:t>.</a:t>
                      </a:r>
                      <a:r>
                        <a:rPr lang="fr-FR" altLang="zh-CN" baseline="0" dirty="0" smtClean="0"/>
                        <a:t> </a:t>
                      </a:r>
                      <a:r>
                        <a:rPr lang="zh-CN" altLang="fr-FR" dirty="0" smtClean="0"/>
                        <a:t>退还的方式有两种</a:t>
                      </a:r>
                      <a:r>
                        <a:rPr lang="fr-FR" altLang="zh-CN" dirty="0" smtClean="0"/>
                        <a:t>: </a:t>
                      </a:r>
                      <a:r>
                        <a:rPr lang="zh-CN" altLang="fr-FR" dirty="0" smtClean="0"/>
                        <a:t>以租金的形式给住房机构或者以银行汇款</a:t>
                      </a:r>
                      <a:r>
                        <a:rPr lang="fr-FR" altLang="zh-CN" dirty="0" smtClean="0"/>
                        <a:t>,</a:t>
                      </a:r>
                      <a:r>
                        <a:rPr lang="zh-CN" altLang="fr-FR" dirty="0" smtClean="0"/>
                        <a:t>支票形式</a:t>
                      </a:r>
                      <a:r>
                        <a:rPr lang="fr-FR" altLang="zh-CN" dirty="0" smtClean="0"/>
                        <a:t>.</a:t>
                      </a:r>
                      <a:r>
                        <a:rPr lang="zh-CN" altLang="fr-FR" dirty="0" smtClean="0"/>
                        <a:t>住</a:t>
                      </a:r>
                      <a:r>
                        <a:rPr lang="fr-FR" altLang="zh-CN" dirty="0" smtClean="0"/>
                        <a:t>CROUS </a:t>
                      </a:r>
                      <a:r>
                        <a:rPr lang="zh-CN" altLang="fr-FR" dirty="0" smtClean="0"/>
                        <a:t>的同学</a:t>
                      </a:r>
                      <a:r>
                        <a:rPr lang="fr-FR" altLang="zh-CN" dirty="0" smtClean="0"/>
                        <a:t>, </a:t>
                      </a:r>
                      <a:r>
                        <a:rPr lang="zh-CN" altLang="fr-FR" dirty="0" smtClean="0"/>
                        <a:t>退款在</a:t>
                      </a:r>
                      <a:r>
                        <a:rPr lang="fr-FR" altLang="zh-CN" dirty="0" smtClean="0"/>
                        <a:t>150</a:t>
                      </a:r>
                      <a:r>
                        <a:rPr lang="zh-CN" altLang="fr-FR" dirty="0" smtClean="0"/>
                        <a:t>欧元左右</a:t>
                      </a:r>
                      <a:r>
                        <a:rPr lang="fr-FR" altLang="zh-CN" dirty="0" smtClean="0"/>
                        <a:t>.</a:t>
                      </a:r>
                      <a:r>
                        <a:rPr lang="fr-FR" altLang="zh-CN" baseline="0" dirty="0" smtClean="0"/>
                        <a:t> 200</a:t>
                      </a:r>
                      <a:r>
                        <a:rPr lang="zh-CN" altLang="fr-FR" baseline="0" dirty="0" smtClean="0"/>
                        <a:t>欧元是作为一次性管理费用交给</a:t>
                      </a:r>
                      <a:r>
                        <a:rPr lang="fr-FR" altLang="zh-CN" baseline="0" dirty="0" smtClean="0"/>
                        <a:t>CROUS , </a:t>
                      </a:r>
                      <a:r>
                        <a:rPr lang="zh-CN" altLang="fr-FR" baseline="0" dirty="0" smtClean="0"/>
                        <a:t>一次性管理费不退还</a:t>
                      </a:r>
                      <a:r>
                        <a:rPr lang="fr-FR" altLang="zh-CN" baseline="0" dirty="0" smtClean="0"/>
                        <a:t>.</a:t>
                      </a:r>
                    </a:p>
                    <a:p>
                      <a:r>
                        <a:rPr lang="fr-FR" altLang="zh-CN" baseline="0" dirty="0" smtClean="0"/>
                        <a:t>2, </a:t>
                      </a:r>
                      <a:r>
                        <a:rPr lang="zh-CN" altLang="fr-FR" baseline="0" dirty="0" smtClean="0"/>
                        <a:t>住房经济押金</a:t>
                      </a:r>
                      <a:r>
                        <a:rPr lang="fr-FR" altLang="zh-CN" baseline="0" dirty="0" smtClean="0"/>
                        <a:t>: </a:t>
                      </a:r>
                      <a:r>
                        <a:rPr lang="zh-CN" altLang="fr-FR" baseline="0" dirty="0" smtClean="0"/>
                        <a:t>每个住房机构都需要支付住房经济押金</a:t>
                      </a:r>
                      <a:r>
                        <a:rPr lang="fr-FR" altLang="zh-CN" baseline="0" dirty="0" smtClean="0"/>
                        <a:t>, </a:t>
                      </a:r>
                      <a:r>
                        <a:rPr lang="zh-CN" altLang="fr-FR" baseline="0" dirty="0" smtClean="0"/>
                        <a:t>并在退房后的一到两个月内退还</a:t>
                      </a:r>
                      <a:r>
                        <a:rPr lang="fr-FR" altLang="zh-CN" baseline="0" dirty="0" smtClean="0"/>
                        <a:t>, </a:t>
                      </a:r>
                      <a:r>
                        <a:rPr lang="zh-CN" altLang="fr-FR" baseline="0" dirty="0" smtClean="0"/>
                        <a:t>一般情况下是以银行汇款</a:t>
                      </a:r>
                      <a:r>
                        <a:rPr lang="fr-FR" altLang="zh-CN" baseline="0" dirty="0" smtClean="0"/>
                        <a:t>,</a:t>
                      </a:r>
                      <a:r>
                        <a:rPr lang="zh-CN" altLang="fr-FR" baseline="0" dirty="0" smtClean="0"/>
                        <a:t>支票形式进行</a:t>
                      </a:r>
                      <a:r>
                        <a:rPr lang="fr-FR" altLang="zh-CN" baseline="0" dirty="0" smtClean="0"/>
                        <a:t>. </a:t>
                      </a:r>
                      <a:endParaRPr lang="fr-FR" altLang="zh-CN" dirty="0" smtClean="0"/>
                    </a:p>
                  </a:txBody>
                  <a:tcPr/>
                </a:tc>
              </a:tr>
              <a:tr h="1278825">
                <a:tc>
                  <a:txBody>
                    <a:bodyPr/>
                    <a:lstStyle/>
                    <a:p>
                      <a:r>
                        <a:rPr lang="zh-CN" altLang="fr-FR" dirty="0" smtClean="0"/>
                        <a:t>在法银行帐号的关闭</a:t>
                      </a:r>
                      <a:r>
                        <a:rPr lang="fr-FR" altLang="zh-CN" dirty="0" smtClean="0"/>
                        <a:t>:</a:t>
                      </a:r>
                    </a:p>
                    <a:p>
                      <a:r>
                        <a:rPr lang="zh-CN" altLang="fr-FR" dirty="0" smtClean="0"/>
                        <a:t>在交流学习结束以后</a:t>
                      </a:r>
                      <a:r>
                        <a:rPr lang="fr-FR" altLang="zh-CN" dirty="0" smtClean="0"/>
                        <a:t>, </a:t>
                      </a:r>
                      <a:r>
                        <a:rPr lang="zh-CN" altLang="fr-FR" dirty="0" smtClean="0"/>
                        <a:t>请不要马上立即关闭在法银行帐号</a:t>
                      </a:r>
                      <a:r>
                        <a:rPr lang="fr-FR" altLang="zh-CN" dirty="0" smtClean="0"/>
                        <a:t>. </a:t>
                      </a:r>
                      <a:r>
                        <a:rPr lang="zh-CN" altLang="fr-FR" dirty="0" smtClean="0"/>
                        <a:t>以便学校住房中心</a:t>
                      </a:r>
                      <a:r>
                        <a:rPr lang="fr-FR" altLang="zh-CN" dirty="0" smtClean="0"/>
                        <a:t>,</a:t>
                      </a:r>
                      <a:r>
                        <a:rPr lang="fr-FR" altLang="zh-CN" baseline="0" dirty="0" smtClean="0"/>
                        <a:t> </a:t>
                      </a:r>
                      <a:r>
                        <a:rPr lang="zh-CN" altLang="fr-FR" baseline="0" dirty="0" smtClean="0"/>
                        <a:t>住房机构和房补中心汇款</a:t>
                      </a:r>
                      <a:r>
                        <a:rPr lang="fr-FR" altLang="zh-CN" baseline="0" dirty="0" smtClean="0"/>
                        <a:t>. </a:t>
                      </a:r>
                    </a:p>
                    <a:p>
                      <a:r>
                        <a:rPr lang="zh-CN" altLang="fr-FR" b="1" baseline="0" dirty="0" smtClean="0">
                          <a:solidFill>
                            <a:srgbClr val="FF0000"/>
                          </a:solidFill>
                        </a:rPr>
                        <a:t>银行帐号的关闭可以在异地操作</a:t>
                      </a:r>
                      <a:r>
                        <a:rPr lang="fr-FR" altLang="zh-CN" b="1" baseline="0" dirty="0" smtClean="0">
                          <a:solidFill>
                            <a:srgbClr val="FF0000"/>
                          </a:solidFill>
                        </a:rPr>
                        <a:t>.</a:t>
                      </a:r>
                      <a:endParaRPr lang="fr-FR" altLang="zh-CN" b="1" dirty="0" smtClean="0">
                        <a:solidFill>
                          <a:srgbClr val="FF0000"/>
                        </a:solidFill>
                      </a:endParaRPr>
                    </a:p>
                  </a:txBody>
                  <a:tcPr/>
                </a:tc>
              </a:tr>
              <a:tr h="983711">
                <a:tc>
                  <a:txBody>
                    <a:bodyPr/>
                    <a:lstStyle/>
                    <a:p>
                      <a:r>
                        <a:rPr lang="zh-CN" altLang="fr-FR" dirty="0" smtClean="0"/>
                        <a:t>成绩单和证书</a:t>
                      </a:r>
                      <a:r>
                        <a:rPr lang="fr-FR" altLang="zh-CN" dirty="0" smtClean="0"/>
                        <a:t>,</a:t>
                      </a:r>
                      <a:r>
                        <a:rPr lang="fr-FR" altLang="zh-CN" baseline="0" dirty="0" smtClean="0"/>
                        <a:t> </a:t>
                      </a:r>
                      <a:r>
                        <a:rPr lang="zh-CN" altLang="fr-FR" baseline="0" dirty="0" smtClean="0"/>
                        <a:t>证明</a:t>
                      </a:r>
                      <a:r>
                        <a:rPr lang="fr-FR" altLang="zh-CN" dirty="0" smtClean="0"/>
                        <a:t>:</a:t>
                      </a:r>
                    </a:p>
                    <a:p>
                      <a:r>
                        <a:rPr lang="zh-CN" altLang="fr-FR" dirty="0" smtClean="0"/>
                        <a:t>可以在学校的网站上下载成绩单</a:t>
                      </a:r>
                      <a:r>
                        <a:rPr lang="fr-FR" altLang="zh-CN" dirty="0" smtClean="0"/>
                        <a:t>.</a:t>
                      </a:r>
                      <a:r>
                        <a:rPr lang="fr-FR" altLang="zh-CN" baseline="0" dirty="0" smtClean="0"/>
                        <a:t> </a:t>
                      </a:r>
                      <a:r>
                        <a:rPr lang="zh-CN" altLang="fr-FR" dirty="0" smtClean="0"/>
                        <a:t>如果合作院校要求</a:t>
                      </a:r>
                      <a:r>
                        <a:rPr lang="fr-FR" altLang="zh-CN" dirty="0" smtClean="0"/>
                        <a:t>, </a:t>
                      </a:r>
                      <a:r>
                        <a:rPr lang="zh-CN" altLang="fr-FR" dirty="0" smtClean="0"/>
                        <a:t>成绩单也会邮寄到各位学生的母校.</a:t>
                      </a:r>
                      <a:r>
                        <a:rPr lang="fr-FR" altLang="zh-CN" baseline="0" dirty="0" smtClean="0"/>
                        <a:t> </a:t>
                      </a:r>
                      <a:r>
                        <a:rPr lang="zh-CN" altLang="fr-FR" baseline="0" dirty="0" smtClean="0"/>
                        <a:t>从</a:t>
                      </a:r>
                      <a:r>
                        <a:rPr lang="fr-FR" altLang="zh-CN" baseline="0" dirty="0" smtClean="0"/>
                        <a:t>15-16</a:t>
                      </a:r>
                      <a:r>
                        <a:rPr lang="zh-CN" altLang="fr-FR" baseline="0" dirty="0" smtClean="0"/>
                        <a:t>大学年度开始</a:t>
                      </a:r>
                      <a:r>
                        <a:rPr lang="fr-FR" altLang="zh-CN" dirty="0" smtClean="0"/>
                        <a:t>DEUF</a:t>
                      </a:r>
                      <a:r>
                        <a:rPr lang="fr-FR" altLang="zh-CN" baseline="0" dirty="0" smtClean="0"/>
                        <a:t> </a:t>
                      </a:r>
                      <a:r>
                        <a:rPr lang="zh-CN" altLang="fr-FR" baseline="0" dirty="0" smtClean="0"/>
                        <a:t>实行证明制度</a:t>
                      </a:r>
                      <a:r>
                        <a:rPr lang="fr-FR" altLang="zh-CN" baseline="0" dirty="0" smtClean="0"/>
                        <a:t>, </a:t>
                      </a:r>
                      <a:r>
                        <a:rPr lang="zh-CN" altLang="fr-FR" baseline="0" dirty="0" smtClean="0"/>
                        <a:t>没有证书</a:t>
                      </a:r>
                      <a:r>
                        <a:rPr lang="fr-FR" altLang="zh-CN" baseline="0" dirty="0" smtClean="0"/>
                        <a:t>. SELF</a:t>
                      </a:r>
                      <a:r>
                        <a:rPr lang="zh-CN" altLang="fr-FR" baseline="0" dirty="0" smtClean="0"/>
                        <a:t>的证书要在评审以后在制作和邮寄</a:t>
                      </a:r>
                      <a:r>
                        <a:rPr lang="fr-FR" altLang="zh-CN" baseline="0" dirty="0" smtClean="0"/>
                        <a:t>, </a:t>
                      </a:r>
                      <a:r>
                        <a:rPr lang="zh-CN" altLang="fr-FR" baseline="0" dirty="0" smtClean="0"/>
                        <a:t>至少要等</a:t>
                      </a:r>
                      <a:r>
                        <a:rPr lang="fr-FR" altLang="zh-CN" baseline="0" dirty="0" smtClean="0"/>
                        <a:t>3</a:t>
                      </a:r>
                      <a:r>
                        <a:rPr lang="zh-CN" altLang="fr-FR" baseline="0" dirty="0" smtClean="0"/>
                        <a:t>到</a:t>
                      </a:r>
                      <a:r>
                        <a:rPr lang="fr-FR" altLang="zh-CN" baseline="0" dirty="0" smtClean="0"/>
                        <a:t>6</a:t>
                      </a:r>
                      <a:r>
                        <a:rPr lang="zh-CN" altLang="fr-FR" baseline="0" dirty="0" smtClean="0"/>
                        <a:t>个月</a:t>
                      </a:r>
                      <a:r>
                        <a:rPr lang="fr-FR" altLang="zh-CN" baseline="0" dirty="0" smtClean="0"/>
                        <a:t>.</a:t>
                      </a:r>
                      <a:endParaRPr lang="fr-FR" altLang="zh-CN" dirty="0" smtClean="0"/>
                    </a:p>
                  </a:txBody>
                  <a:tcPr/>
                </a:tc>
              </a:tr>
            </a:tbl>
          </a:graphicData>
        </a:graphic>
      </p:graphicFrame>
    </p:spTree>
    <p:extLst>
      <p:ext uri="{BB962C8B-B14F-4D97-AF65-F5344CB8AC3E}">
        <p14:creationId xmlns:p14="http://schemas.microsoft.com/office/powerpoint/2010/main" val="4930446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4228143787"/>
              </p:ext>
            </p:extLst>
          </p:nvPr>
        </p:nvGraphicFramePr>
        <p:xfrm>
          <a:off x="1478034" y="2706112"/>
          <a:ext cx="6096000" cy="1554480"/>
        </p:xfrm>
        <a:graphic>
          <a:graphicData uri="http://schemas.openxmlformats.org/drawingml/2006/table">
            <a:tbl>
              <a:tblPr firstRow="1" bandRow="1">
                <a:tableStyleId>{5C22544A-7EE6-4342-B048-85BDC9FD1C3A}</a:tableStyleId>
              </a:tblPr>
              <a:tblGrid>
                <a:gridCol w="3021958"/>
                <a:gridCol w="3074042"/>
              </a:tblGrid>
              <a:tr h="15263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fr-FR" sz="1600" dirty="0" smtClean="0"/>
                        <a:t>我经常去的中餐馆</a:t>
                      </a:r>
                      <a:r>
                        <a:rPr lang="fr-FR" altLang="zh-CN" sz="1600" dirty="0" smtClean="0"/>
                        <a:t>1:</a:t>
                      </a:r>
                    </a:p>
                    <a:p>
                      <a:r>
                        <a:rPr lang="fr-FR" sz="1600" dirty="0" smtClean="0"/>
                        <a:t>Carnet Gourmand</a:t>
                      </a:r>
                      <a:r>
                        <a:rPr lang="fr-FR" sz="1600" baseline="0" dirty="0" smtClean="0"/>
                        <a:t> </a:t>
                      </a:r>
                      <a:r>
                        <a:rPr lang="zh-CN" altLang="fr-FR" sz="1600" baseline="0" dirty="0" smtClean="0"/>
                        <a:t>三禾餐厅</a:t>
                      </a:r>
                      <a:endParaRPr lang="fr-FR" altLang="zh-CN" sz="1600" baseline="0" dirty="0" smtClean="0"/>
                    </a:p>
                    <a:p>
                      <a:r>
                        <a:rPr lang="fr-FR" sz="1600" baseline="0" dirty="0" smtClean="0"/>
                        <a:t>15 rue neuve 69001 Lyon</a:t>
                      </a:r>
                    </a:p>
                    <a:p>
                      <a:r>
                        <a:rPr lang="fr-FR" sz="1600" baseline="0" dirty="0" smtClean="0"/>
                        <a:t>Métro A ou Bus C3 la station Cordelier</a:t>
                      </a:r>
                    </a:p>
                    <a:p>
                      <a:r>
                        <a:rPr lang="fr-FR" sz="1600" baseline="0" dirty="0" smtClean="0"/>
                        <a:t>0472730545</a:t>
                      </a:r>
                      <a:endParaRPr lang="fr-FR" sz="1600" dirty="0" smtClean="0"/>
                    </a:p>
                  </a:txBody>
                  <a:tcPr/>
                </a:tc>
                <a:tc>
                  <a:txBody>
                    <a:bodyPr/>
                    <a:lstStyle/>
                    <a:p>
                      <a:r>
                        <a:rPr lang="zh-CN" altLang="fr-FR" sz="1600" dirty="0" smtClean="0"/>
                        <a:t>我经常去的中餐馆</a:t>
                      </a:r>
                      <a:r>
                        <a:rPr lang="fr-FR" altLang="zh-CN" sz="1600" dirty="0" smtClean="0"/>
                        <a:t>2:</a:t>
                      </a:r>
                    </a:p>
                    <a:p>
                      <a:r>
                        <a:rPr lang="fr-FR" altLang="zh-CN" sz="1600" baseline="0" dirty="0" smtClean="0"/>
                        <a:t>Yummy </a:t>
                      </a:r>
                      <a:r>
                        <a:rPr lang="fr-FR" altLang="zh-CN" sz="1600" baseline="0" dirty="0" err="1" smtClean="0"/>
                        <a:t>Yummy</a:t>
                      </a:r>
                      <a:r>
                        <a:rPr lang="fr-FR" altLang="zh-CN" sz="1600" baseline="0" dirty="0" smtClean="0"/>
                        <a:t> </a:t>
                      </a:r>
                      <a:r>
                        <a:rPr lang="zh-CN" altLang="fr-FR" sz="1600" baseline="0" dirty="0" smtClean="0"/>
                        <a:t>中国火锅餐厅</a:t>
                      </a:r>
                      <a:endParaRPr lang="fr-FR" altLang="zh-CN" sz="1600" baseline="0" dirty="0" smtClean="0"/>
                    </a:p>
                    <a:p>
                      <a:r>
                        <a:rPr lang="fr-FR" altLang="zh-CN" sz="1600" dirty="0" smtClean="0"/>
                        <a:t>152 Cours Lafayette, 69003</a:t>
                      </a:r>
                      <a:r>
                        <a:rPr lang="fr-FR" altLang="zh-CN" sz="1600" baseline="0" dirty="0" smtClean="0"/>
                        <a:t> Lyon</a:t>
                      </a:r>
                      <a:endParaRPr lang="fr-FR" altLang="zh-CN" sz="1600" dirty="0" smtClean="0"/>
                    </a:p>
                    <a:p>
                      <a:r>
                        <a:rPr lang="fr-FR" altLang="zh-CN" sz="1600" dirty="0" smtClean="0"/>
                        <a:t>Bus C3 la station Part-dieu</a:t>
                      </a:r>
                      <a:r>
                        <a:rPr lang="fr-FR" altLang="zh-CN" sz="1600" baseline="0" dirty="0" smtClean="0"/>
                        <a:t> Jules Favre</a:t>
                      </a:r>
                      <a:endParaRPr lang="fr-FR" altLang="zh-CN" sz="1600" dirty="0" smtClean="0"/>
                    </a:p>
                  </a:txBody>
                  <a:tcPr/>
                </a:tc>
              </a:tr>
            </a:tbl>
          </a:graphicData>
        </a:graphic>
      </p:graphicFrame>
      <p:graphicFrame>
        <p:nvGraphicFramePr>
          <p:cNvPr id="6" name="Tableau 5"/>
          <p:cNvGraphicFramePr>
            <a:graphicFrameLocks noGrp="1"/>
          </p:cNvGraphicFramePr>
          <p:nvPr>
            <p:extLst>
              <p:ext uri="{D42A27DB-BD31-4B8C-83A1-F6EECF244321}">
                <p14:modId xmlns:p14="http://schemas.microsoft.com/office/powerpoint/2010/main" val="2404560080"/>
              </p:ext>
            </p:extLst>
          </p:nvPr>
        </p:nvGraphicFramePr>
        <p:xfrm>
          <a:off x="1489185" y="4391561"/>
          <a:ext cx="6096000" cy="179832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zh-CN" altLang="fr-FR" sz="1600" dirty="0" smtClean="0"/>
                        <a:t>学校的餐厅 </a:t>
                      </a:r>
                      <a:r>
                        <a:rPr lang="fr-FR" altLang="zh-CN" sz="1600" dirty="0" smtClean="0"/>
                        <a:t>1</a:t>
                      </a:r>
                    </a:p>
                    <a:p>
                      <a:r>
                        <a:rPr lang="fr-FR" sz="1600" dirty="0" smtClean="0"/>
                        <a:t>COEUR DE BLÉ</a:t>
                      </a:r>
                    </a:p>
                    <a:p>
                      <a:r>
                        <a:rPr lang="zh-CN" altLang="fr-FR" sz="1600" dirty="0" smtClean="0"/>
                        <a:t>周一到周四</a:t>
                      </a:r>
                    </a:p>
                    <a:p>
                      <a:r>
                        <a:rPr lang="fr-FR" altLang="zh-CN" sz="1600" dirty="0" smtClean="0"/>
                        <a:t>7</a:t>
                      </a:r>
                      <a:r>
                        <a:rPr lang="fr-FR" sz="1600" dirty="0" smtClean="0"/>
                        <a:t>h30 à 18h </a:t>
                      </a:r>
                    </a:p>
                    <a:p>
                      <a:endParaRPr lang="fr-FR" sz="1600" dirty="0"/>
                    </a:p>
                  </a:txBody>
                  <a:tcPr/>
                </a:tc>
                <a:tc>
                  <a:txBody>
                    <a:bodyPr/>
                    <a:lstStyle/>
                    <a:p>
                      <a:r>
                        <a:rPr lang="zh-CN" altLang="fr-FR" sz="1600" dirty="0" smtClean="0"/>
                        <a:t>学校的餐厅 </a:t>
                      </a:r>
                      <a:r>
                        <a:rPr lang="fr-FR" altLang="zh-CN" sz="1600" dirty="0" smtClean="0"/>
                        <a:t>2</a:t>
                      </a:r>
                    </a:p>
                    <a:p>
                      <a:r>
                        <a:rPr lang="fr-FR" altLang="zh-CN" sz="1600" dirty="0" smtClean="0"/>
                        <a:t>Le BISTROT de la Manu (CROUS)</a:t>
                      </a:r>
                    </a:p>
                    <a:p>
                      <a:r>
                        <a:rPr lang="zh-CN" altLang="fr-FR" sz="1600" dirty="0" smtClean="0"/>
                        <a:t>周一到周四</a:t>
                      </a:r>
                    </a:p>
                    <a:p>
                      <a:r>
                        <a:rPr lang="fr-FR" altLang="zh-CN" sz="1600" dirty="0" smtClean="0"/>
                        <a:t>7h30 à 18h </a:t>
                      </a:r>
                    </a:p>
                    <a:p>
                      <a:r>
                        <a:rPr lang="zh-CN" altLang="fr-FR" sz="1600" dirty="0" smtClean="0"/>
                        <a:t>周五</a:t>
                      </a:r>
                    </a:p>
                    <a:p>
                      <a:r>
                        <a:rPr lang="fr-FR" sz="1600" dirty="0" smtClean="0"/>
                        <a:t>7h30 à 17h </a:t>
                      </a:r>
                    </a:p>
                  </a:txBody>
                  <a:tcPr/>
                </a:tc>
                <a:tc>
                  <a:txBody>
                    <a:bodyPr/>
                    <a:lstStyle/>
                    <a:p>
                      <a:r>
                        <a:rPr lang="zh-CN" altLang="fr-FR" sz="1600" b="1" dirty="0" smtClean="0"/>
                        <a:t>学校的餐厅 </a:t>
                      </a:r>
                      <a:r>
                        <a:rPr lang="fr-FR" altLang="zh-CN" sz="1600" b="1" dirty="0" smtClean="0"/>
                        <a:t>3</a:t>
                      </a:r>
                    </a:p>
                    <a:p>
                      <a:r>
                        <a:rPr lang="fr-FR" altLang="zh-CN" sz="1600" b="1" dirty="0" smtClean="0"/>
                        <a:t>Le RESTO'U de la Manu (CROUS) </a:t>
                      </a:r>
                    </a:p>
                    <a:p>
                      <a:r>
                        <a:rPr lang="zh-CN" altLang="fr-FR" sz="1600" b="1" dirty="0" smtClean="0"/>
                        <a:t>周一到周五</a:t>
                      </a:r>
                      <a:endParaRPr lang="fr-FR" altLang="zh-CN" sz="1600" b="1" dirty="0" smtClean="0"/>
                    </a:p>
                    <a:p>
                      <a:r>
                        <a:rPr lang="fr-FR" sz="1600" b="1" dirty="0" smtClean="0"/>
                        <a:t>11h15 à 14h15</a:t>
                      </a:r>
                      <a:endParaRPr lang="fr-FR" sz="1600" b="1" dirty="0"/>
                    </a:p>
                  </a:txBody>
                  <a:tcPr/>
                </a:tc>
              </a:tr>
            </a:tbl>
          </a:graphicData>
        </a:graphic>
      </p:graphicFrame>
      <p:pic>
        <p:nvPicPr>
          <p:cNvPr id="1026" name="Picture 2" descr="D:\Profils\lucien.yang\Bureau\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5393928"/>
            <a:ext cx="1124744" cy="112474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Profils\lucien.yang\Bureau\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73950" y="5363153"/>
            <a:ext cx="1140718" cy="11407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Profils\lucien.yang\Bureau\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1599" y="5475900"/>
            <a:ext cx="960800" cy="9608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au 8"/>
          <p:cNvGraphicFramePr>
            <a:graphicFrameLocks noGrp="1"/>
          </p:cNvGraphicFramePr>
          <p:nvPr>
            <p:extLst>
              <p:ext uri="{D42A27DB-BD31-4B8C-83A1-F6EECF244321}">
                <p14:modId xmlns:p14="http://schemas.microsoft.com/office/powerpoint/2010/main" val="2203733409"/>
              </p:ext>
            </p:extLst>
          </p:nvPr>
        </p:nvGraphicFramePr>
        <p:xfrm>
          <a:off x="1475657" y="1205357"/>
          <a:ext cx="6090954" cy="1349344"/>
        </p:xfrm>
        <a:graphic>
          <a:graphicData uri="http://schemas.openxmlformats.org/drawingml/2006/table">
            <a:tbl>
              <a:tblPr firstRow="1" bandRow="1">
                <a:tableStyleId>{5C22544A-7EE6-4342-B048-85BDC9FD1C3A}</a:tableStyleId>
              </a:tblPr>
              <a:tblGrid>
                <a:gridCol w="3045477"/>
                <a:gridCol w="3045477"/>
              </a:tblGrid>
              <a:tr h="1349344">
                <a:tc>
                  <a:txBody>
                    <a:bodyPr/>
                    <a:lstStyle/>
                    <a:p>
                      <a:endParaRPr lang="fr-FR" altLang="zh-CN" sz="1600" dirty="0" smtClean="0"/>
                    </a:p>
                    <a:p>
                      <a:endParaRPr lang="fr-FR" altLang="zh-CN" sz="1600" dirty="0" smtClean="0"/>
                    </a:p>
                    <a:p>
                      <a:r>
                        <a:rPr lang="zh-CN" altLang="fr-FR" sz="1600" dirty="0" smtClean="0"/>
                        <a:t>主治医生 </a:t>
                      </a:r>
                      <a:r>
                        <a:rPr lang="fr-FR" altLang="zh-CN" sz="1600" dirty="0" smtClean="0"/>
                        <a:t> </a:t>
                      </a:r>
                      <a:r>
                        <a:rPr lang="fr-FR" sz="1600" dirty="0" smtClean="0"/>
                        <a:t>Médecin Généraliste </a:t>
                      </a:r>
                    </a:p>
                  </a:txBody>
                  <a:tcPr/>
                </a:tc>
                <a:tc>
                  <a:txBody>
                    <a:bodyPr/>
                    <a:lstStyle/>
                    <a:p>
                      <a:endParaRPr lang="fr-FR" sz="800" dirty="0" smtClean="0"/>
                    </a:p>
                    <a:p>
                      <a:r>
                        <a:rPr lang="fr-FR" sz="1600" dirty="0" smtClean="0"/>
                        <a:t>Christophe XU </a:t>
                      </a:r>
                    </a:p>
                    <a:p>
                      <a:r>
                        <a:rPr lang="fr-FR" sz="1600" dirty="0" smtClean="0"/>
                        <a:t>95 Avenue de l’Europe Lyon 69008 </a:t>
                      </a:r>
                    </a:p>
                    <a:p>
                      <a:r>
                        <a:rPr lang="fr-FR" sz="1600" dirty="0" smtClean="0"/>
                        <a:t>0478002058</a:t>
                      </a:r>
                    </a:p>
                    <a:p>
                      <a:endParaRPr lang="fr-FR" sz="800" dirty="0"/>
                    </a:p>
                  </a:txBody>
                  <a:tcPr/>
                </a:tc>
              </a:tr>
            </a:tbl>
          </a:graphicData>
        </a:graphic>
      </p:graphicFrame>
    </p:spTree>
    <p:extLst>
      <p:ext uri="{BB962C8B-B14F-4D97-AF65-F5344CB8AC3E}">
        <p14:creationId xmlns:p14="http://schemas.microsoft.com/office/powerpoint/2010/main" val="18720569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2" y="1761906"/>
            <a:ext cx="7830616"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fr-FR" b="1" dirty="0">
                <a:solidFill>
                  <a:schemeClr val="tx1">
                    <a:lumMod val="85000"/>
                    <a:lumOff val="15000"/>
                  </a:schemeClr>
                </a:solidFill>
                <a:latin typeface="Century Gothic" pitchFamily="34" charset="0"/>
              </a:rPr>
              <a:t>地址：</a:t>
            </a:r>
            <a:r>
              <a:rPr lang="en-US" b="1" dirty="0" smtClean="0">
                <a:solidFill>
                  <a:schemeClr val="tx1">
                    <a:lumMod val="85000"/>
                    <a:lumOff val="15000"/>
                  </a:schemeClr>
                </a:solidFill>
                <a:latin typeface="Century Gothic" pitchFamily="34" charset="0"/>
              </a:rPr>
              <a:t>26 </a:t>
            </a:r>
            <a:r>
              <a:rPr lang="en-US" b="1" dirty="0">
                <a:solidFill>
                  <a:schemeClr val="tx1">
                    <a:lumMod val="85000"/>
                    <a:lumOff val="15000"/>
                  </a:schemeClr>
                </a:solidFill>
                <a:latin typeface="Century Gothic" pitchFamily="34" charset="0"/>
              </a:rPr>
              <a:t>Rue Louis Blanc, 69006 Lyon</a:t>
            </a:r>
          </a:p>
          <a:p>
            <a:r>
              <a:rPr lang="zh-CN" altLang="fr-FR" b="1" dirty="0">
                <a:solidFill>
                  <a:schemeClr val="tx1">
                    <a:lumMod val="85000"/>
                    <a:lumOff val="15000"/>
                  </a:schemeClr>
                </a:solidFill>
                <a:latin typeface="Century Gothic" pitchFamily="34" charset="0"/>
              </a:rPr>
              <a:t>電話：</a:t>
            </a:r>
            <a:r>
              <a:rPr lang="en-US" b="1" dirty="0" smtClean="0">
                <a:solidFill>
                  <a:schemeClr val="tx1">
                    <a:lumMod val="85000"/>
                    <a:lumOff val="15000"/>
                  </a:schemeClr>
                </a:solidFill>
                <a:latin typeface="Century Gothic" pitchFamily="34" charset="0"/>
              </a:rPr>
              <a:t>04 </a:t>
            </a:r>
            <a:r>
              <a:rPr lang="en-US" b="1" dirty="0">
                <a:solidFill>
                  <a:schemeClr val="tx1">
                    <a:lumMod val="85000"/>
                    <a:lumOff val="15000"/>
                  </a:schemeClr>
                </a:solidFill>
                <a:latin typeface="Century Gothic" pitchFamily="34" charset="0"/>
              </a:rPr>
              <a:t>37 24 83 </a:t>
            </a:r>
            <a:r>
              <a:rPr lang="en-US" b="1" dirty="0" smtClean="0">
                <a:solidFill>
                  <a:schemeClr val="tx1">
                    <a:lumMod val="85000"/>
                    <a:lumOff val="15000"/>
                  </a:schemeClr>
                </a:solidFill>
                <a:latin typeface="Century Gothic" pitchFamily="34" charset="0"/>
              </a:rPr>
              <a:t>05</a:t>
            </a:r>
          </a:p>
          <a:p>
            <a:r>
              <a:rPr lang="zh-CN" altLang="fr-FR" b="1" dirty="0">
                <a:solidFill>
                  <a:schemeClr val="tx1">
                    <a:lumMod val="85000"/>
                    <a:lumOff val="15000"/>
                  </a:schemeClr>
                </a:solidFill>
                <a:latin typeface="Century Gothic" pitchFamily="34" charset="0"/>
              </a:rPr>
              <a:t>電子信箱</a:t>
            </a:r>
            <a:r>
              <a:rPr lang="fr-FR" altLang="zh-CN" b="1" dirty="0">
                <a:solidFill>
                  <a:schemeClr val="tx1">
                    <a:lumMod val="85000"/>
                    <a:lumOff val="15000"/>
                  </a:schemeClr>
                </a:solidFill>
                <a:latin typeface="Century Gothic" pitchFamily="34" charset="0"/>
              </a:rPr>
              <a:t>:</a:t>
            </a:r>
            <a:r>
              <a:rPr lang="en-US" b="1" dirty="0" smtClean="0">
                <a:solidFill>
                  <a:schemeClr val="tx1">
                    <a:lumMod val="85000"/>
                    <a:lumOff val="15000"/>
                  </a:schemeClr>
                </a:solidFill>
                <a:latin typeface="Century Gothic" pitchFamily="34" charset="0"/>
              </a:rPr>
              <a:t>chinaconsul_lyon@mfa.gov.cn</a:t>
            </a:r>
          </a:p>
          <a:p>
            <a:r>
              <a:rPr lang="zh-CN" altLang="fr-FR" b="1" dirty="0">
                <a:solidFill>
                  <a:schemeClr val="tx1">
                    <a:lumMod val="85000"/>
                    <a:lumOff val="15000"/>
                  </a:schemeClr>
                </a:solidFill>
                <a:latin typeface="Century Gothic" pitchFamily="34" charset="0"/>
              </a:rPr>
              <a:t>網址：</a:t>
            </a:r>
            <a:r>
              <a:rPr lang="en-US" b="1" dirty="0" smtClean="0">
                <a:solidFill>
                  <a:schemeClr val="tx1">
                    <a:lumMod val="85000"/>
                    <a:lumOff val="15000"/>
                  </a:schemeClr>
                </a:solidFill>
                <a:latin typeface="Century Gothic" pitchFamily="34" charset="0"/>
              </a:rPr>
              <a:t>http</a:t>
            </a:r>
            <a:r>
              <a:rPr lang="en-US" b="1" dirty="0">
                <a:solidFill>
                  <a:schemeClr val="tx1">
                    <a:lumMod val="85000"/>
                    <a:lumOff val="15000"/>
                  </a:schemeClr>
                </a:solidFill>
                <a:latin typeface="Century Gothic" pitchFamily="34" charset="0"/>
              </a:rPr>
              <a:t>://lyon.china-consulate.org/chn/</a:t>
            </a:r>
          </a:p>
          <a:p>
            <a:endParaRPr lang="en-US" b="1" dirty="0" smtClean="0">
              <a:solidFill>
                <a:schemeClr val="tx1">
                  <a:lumMod val="85000"/>
                  <a:lumOff val="15000"/>
                </a:schemeClr>
              </a:solidFill>
              <a:latin typeface="Century Gothic" pitchFamily="34" charset="0"/>
            </a:endParaRPr>
          </a:p>
          <a:p>
            <a:r>
              <a:rPr lang="zh-CN" altLang="fr-FR" sz="2600" b="1" dirty="0" smtClean="0">
                <a:solidFill>
                  <a:srgbClr val="009897"/>
                </a:solidFill>
                <a:latin typeface="Century Gothic" pitchFamily="34" charset="0"/>
              </a:rPr>
              <a:t>台北驻巴黎代表处</a:t>
            </a:r>
            <a:endParaRPr lang="fr-FR" altLang="zh-CN" sz="2600" b="1" dirty="0" smtClean="0">
              <a:solidFill>
                <a:srgbClr val="009897"/>
              </a:solidFill>
              <a:latin typeface="Century Gothic" pitchFamily="34" charset="0"/>
            </a:endParaRPr>
          </a:p>
          <a:p>
            <a:endParaRPr lang="fr-FR" altLang="zh-CN" b="1" dirty="0" smtClean="0">
              <a:latin typeface="Century Gothic" pitchFamily="34" charset="0"/>
            </a:endParaRPr>
          </a:p>
          <a:p>
            <a:r>
              <a:rPr lang="zh-CN" altLang="fr-FR" b="1" dirty="0" smtClean="0">
                <a:latin typeface="Century Gothic" pitchFamily="34" charset="0"/>
              </a:rPr>
              <a:t>僑</a:t>
            </a:r>
            <a:r>
              <a:rPr lang="zh-CN" altLang="fr-FR" b="1" dirty="0">
                <a:latin typeface="Century Gothic" pitchFamily="34" charset="0"/>
              </a:rPr>
              <a:t>務組 </a:t>
            </a:r>
          </a:p>
          <a:p>
            <a:r>
              <a:rPr lang="zh-CN" altLang="fr-FR" b="1" dirty="0">
                <a:latin typeface="Century Gothic" pitchFamily="34" charset="0"/>
              </a:rPr>
              <a:t>地址：</a:t>
            </a:r>
            <a:r>
              <a:rPr lang="fr-FR" altLang="zh-CN" b="1" dirty="0">
                <a:latin typeface="Century Gothic" pitchFamily="34" charset="0"/>
              </a:rPr>
              <a:t>78, </a:t>
            </a:r>
            <a:r>
              <a:rPr lang="en-US" b="1" dirty="0">
                <a:latin typeface="Century Gothic" pitchFamily="34" charset="0"/>
              </a:rPr>
              <a:t>rue de </a:t>
            </a:r>
            <a:r>
              <a:rPr lang="en-US" b="1" dirty="0" err="1">
                <a:latin typeface="Century Gothic" pitchFamily="34" charset="0"/>
              </a:rPr>
              <a:t>l'Université</a:t>
            </a:r>
            <a:r>
              <a:rPr lang="en-US" b="1" dirty="0">
                <a:latin typeface="Century Gothic" pitchFamily="34" charset="0"/>
              </a:rPr>
              <a:t>, 75007 Paris </a:t>
            </a:r>
          </a:p>
          <a:p>
            <a:r>
              <a:rPr lang="zh-CN" altLang="fr-FR" b="1" dirty="0">
                <a:latin typeface="Century Gothic" pitchFamily="34" charset="0"/>
              </a:rPr>
              <a:t>電話：</a:t>
            </a:r>
            <a:r>
              <a:rPr lang="fr-FR" altLang="zh-CN" b="1" dirty="0">
                <a:latin typeface="Century Gothic" pitchFamily="34" charset="0"/>
              </a:rPr>
              <a:t>01 44 39 88 49 </a:t>
            </a:r>
          </a:p>
          <a:p>
            <a:r>
              <a:rPr lang="zh-CN" altLang="fr-FR" b="1" dirty="0">
                <a:latin typeface="Century Gothic" pitchFamily="34" charset="0"/>
              </a:rPr>
              <a:t>傳真：</a:t>
            </a:r>
            <a:r>
              <a:rPr lang="fr-FR" altLang="zh-CN" b="1" dirty="0">
                <a:latin typeface="Century Gothic" pitchFamily="34" charset="0"/>
              </a:rPr>
              <a:t>01 44 39 88 72 </a:t>
            </a:r>
          </a:p>
          <a:p>
            <a:r>
              <a:rPr lang="zh-CN" altLang="fr-FR" b="1" dirty="0">
                <a:latin typeface="Century Gothic" pitchFamily="34" charset="0"/>
              </a:rPr>
              <a:t>電子信箱</a:t>
            </a:r>
            <a:r>
              <a:rPr lang="fr-FR" altLang="zh-CN" b="1" dirty="0">
                <a:latin typeface="Century Gothic" pitchFamily="34" charset="0"/>
              </a:rPr>
              <a:t>: </a:t>
            </a:r>
            <a:r>
              <a:rPr lang="en-US" b="1" dirty="0">
                <a:latin typeface="Century Gothic" pitchFamily="34" charset="0"/>
              </a:rPr>
              <a:t>paris@ocac.net </a:t>
            </a:r>
          </a:p>
          <a:p>
            <a:r>
              <a:rPr lang="zh-CN" altLang="fr-FR" b="1" dirty="0">
                <a:latin typeface="Century Gothic" pitchFamily="34" charset="0"/>
              </a:rPr>
              <a:t>網址： </a:t>
            </a:r>
            <a:r>
              <a:rPr lang="en-US" b="1" dirty="0">
                <a:latin typeface="Century Gothic" pitchFamily="34" charset="0"/>
              </a:rPr>
              <a:t>www.ocac.gov.tw/paris/ </a:t>
            </a:r>
          </a:p>
        </p:txBody>
      </p:sp>
      <p:sp>
        <p:nvSpPr>
          <p:cNvPr id="8" name="ZoneTexte 7"/>
          <p:cNvSpPr txBox="1"/>
          <p:nvPr/>
        </p:nvSpPr>
        <p:spPr>
          <a:xfrm>
            <a:off x="413792" y="1168296"/>
            <a:ext cx="8460432" cy="523220"/>
          </a:xfrm>
          <a:prstGeom prst="rect">
            <a:avLst/>
          </a:prstGeom>
          <a:noFill/>
        </p:spPr>
        <p:txBody>
          <a:bodyPr wrap="square" rtlCol="0">
            <a:spAutoFit/>
          </a:bodyPr>
          <a:lstStyle/>
          <a:p>
            <a:r>
              <a:rPr lang="zh-CN" altLang="fr-FR" sz="2800" b="1" dirty="0" smtClean="0">
                <a:solidFill>
                  <a:srgbClr val="009897"/>
                </a:solidFill>
                <a:latin typeface="Century Gothic" pitchFamily="34" charset="0"/>
              </a:rPr>
              <a:t>中</a:t>
            </a:r>
            <a:r>
              <a:rPr lang="zh-CN" altLang="fr-FR" sz="2800" b="1" dirty="0">
                <a:solidFill>
                  <a:srgbClr val="009897"/>
                </a:solidFill>
                <a:latin typeface="Century Gothic" pitchFamily="34" charset="0"/>
              </a:rPr>
              <a:t>华人民共和国驻里昂总领事</a:t>
            </a:r>
            <a:r>
              <a:rPr lang="zh-CN" altLang="fr-FR" sz="2800" b="1" dirty="0" smtClean="0">
                <a:solidFill>
                  <a:srgbClr val="009897"/>
                </a:solidFill>
                <a:latin typeface="Century Gothic" pitchFamily="34" charset="0"/>
              </a:rPr>
              <a:t>馆</a:t>
            </a:r>
            <a:endParaRPr lang="zh-CN" altLang="fr-FR" sz="28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688010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ZoneTexte 2"/>
          <p:cNvSpPr txBox="1"/>
          <p:nvPr/>
        </p:nvSpPr>
        <p:spPr>
          <a:xfrm>
            <a:off x="4067943" y="332656"/>
            <a:ext cx="4995009" cy="2708434"/>
          </a:xfrm>
          <a:prstGeom prst="rect">
            <a:avLst/>
          </a:prstGeom>
          <a:noFill/>
        </p:spPr>
        <p:txBody>
          <a:bodyPr wrap="square" rtlCol="0">
            <a:spAutoFit/>
          </a:bodyPr>
          <a:lstStyle/>
          <a:p>
            <a:pPr algn="ctr"/>
            <a:r>
              <a:rPr lang="fr-FR" sz="3600" b="1" dirty="0" smtClean="0">
                <a:solidFill>
                  <a:srgbClr val="252320"/>
                </a:solidFill>
                <a:latin typeface="Century Gothic" pitchFamily="34" charset="0"/>
              </a:rPr>
              <a:t>UNIVERSITÉ </a:t>
            </a:r>
          </a:p>
          <a:p>
            <a:pPr algn="ctr"/>
            <a:r>
              <a:rPr lang="fr-FR" sz="3600" b="1" dirty="0" smtClean="0">
                <a:solidFill>
                  <a:srgbClr val="252320"/>
                </a:solidFill>
                <a:latin typeface="Century Gothic" pitchFamily="34" charset="0"/>
              </a:rPr>
              <a:t>JEAN MOULIN LYON 3</a:t>
            </a:r>
          </a:p>
          <a:p>
            <a:pPr algn="ctr"/>
            <a:r>
              <a:rPr lang="en-US" b="1" dirty="0">
                <a:solidFill>
                  <a:srgbClr val="252320"/>
                </a:solidFill>
                <a:latin typeface="Century Gothic" pitchFamily="34" charset="0"/>
              </a:rPr>
              <a:t>Address of Manufacture tobacco </a:t>
            </a:r>
            <a:r>
              <a:rPr lang="en-US" b="1" dirty="0" smtClean="0">
                <a:solidFill>
                  <a:srgbClr val="252320"/>
                </a:solidFill>
                <a:latin typeface="Century Gothic" pitchFamily="34" charset="0"/>
              </a:rPr>
              <a:t>Campus</a:t>
            </a:r>
          </a:p>
          <a:p>
            <a:pPr algn="ctr"/>
            <a:endParaRPr lang="fr-FR" sz="800" b="1" dirty="0" smtClean="0">
              <a:solidFill>
                <a:srgbClr val="252320"/>
              </a:solidFill>
              <a:latin typeface="Century Gothic" pitchFamily="34" charset="0"/>
            </a:endParaRPr>
          </a:p>
          <a:p>
            <a:pPr algn="ctr"/>
            <a:r>
              <a:rPr lang="fr-FR" b="1" dirty="0" smtClean="0">
                <a:solidFill>
                  <a:srgbClr val="252320"/>
                </a:solidFill>
                <a:latin typeface="Century Gothic" pitchFamily="34" charset="0"/>
              </a:rPr>
              <a:t>Site </a:t>
            </a:r>
            <a:r>
              <a:rPr lang="fr-FR" b="1" dirty="0">
                <a:solidFill>
                  <a:srgbClr val="252320"/>
                </a:solidFill>
                <a:latin typeface="Century Gothic" pitchFamily="34" charset="0"/>
              </a:rPr>
              <a:t>de la Manufacture des Tabacs</a:t>
            </a:r>
          </a:p>
          <a:p>
            <a:pPr algn="ctr"/>
            <a:r>
              <a:rPr lang="fr-FR" b="1" dirty="0">
                <a:solidFill>
                  <a:srgbClr val="252320"/>
                </a:solidFill>
                <a:latin typeface="Century Gothic" pitchFamily="34" charset="0"/>
              </a:rPr>
              <a:t>6 cours Albert Thomas</a:t>
            </a:r>
          </a:p>
          <a:p>
            <a:pPr algn="ctr"/>
            <a:r>
              <a:rPr lang="fr-FR" b="1" dirty="0">
                <a:solidFill>
                  <a:srgbClr val="252320"/>
                </a:solidFill>
                <a:latin typeface="Century Gothic" pitchFamily="34" charset="0"/>
              </a:rPr>
              <a:t>69008 Lyon </a:t>
            </a:r>
            <a:r>
              <a:rPr lang="fr-FR" b="1" dirty="0" smtClean="0">
                <a:solidFill>
                  <a:srgbClr val="252320"/>
                </a:solidFill>
                <a:latin typeface="Century Gothic" pitchFamily="34" charset="0"/>
              </a:rPr>
              <a:t>France</a:t>
            </a:r>
            <a:endParaRPr lang="fr-FR" b="1" dirty="0">
              <a:solidFill>
                <a:srgbClr val="252320"/>
              </a:solidFill>
              <a:latin typeface="Century Gothic" pitchFamily="34" charset="0"/>
            </a:endParaRPr>
          </a:p>
          <a:p>
            <a:pPr algn="ctr"/>
            <a:endParaRPr lang="fr-FR" b="1" dirty="0" smtClean="0">
              <a:solidFill>
                <a:srgbClr val="252320"/>
              </a:solidFill>
              <a:latin typeface="Century Gothic"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6071" y="2836683"/>
            <a:ext cx="3103563"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5253" y="2811187"/>
            <a:ext cx="2605032" cy="1951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8121" y="4869160"/>
            <a:ext cx="2755900" cy="183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24098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770623" y="1338874"/>
            <a:ext cx="768660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dirty="0" smtClean="0">
              <a:solidFill>
                <a:srgbClr val="089491"/>
              </a:solidFill>
              <a:latin typeface="Century Gothic" pitchFamily="34" charset="0"/>
            </a:endParaRPr>
          </a:p>
          <a:p>
            <a:pPr algn="ctr">
              <a:defRPr/>
            </a:pPr>
            <a:r>
              <a:rPr lang="zh-CN" altLang="fr-FR" sz="4800" b="1" dirty="0" smtClean="0">
                <a:solidFill>
                  <a:srgbClr val="FF0000"/>
                </a:solidFill>
                <a:latin typeface="Century Gothic" pitchFamily="34" charset="0"/>
              </a:rPr>
              <a:t>在网上报警</a:t>
            </a:r>
            <a:endParaRPr lang="fr-FR" sz="4800" b="1" dirty="0" smtClean="0">
              <a:solidFill>
                <a:srgbClr val="FF0000"/>
              </a:solidFill>
              <a:latin typeface="Century Gothic" pitchFamily="34" charset="0"/>
            </a:endParaRPr>
          </a:p>
          <a:p>
            <a:pPr>
              <a:defRPr/>
            </a:pPr>
            <a:endParaRPr lang="en-US" b="1" dirty="0" smtClean="0">
              <a:solidFill>
                <a:srgbClr val="089491"/>
              </a:solidFill>
              <a:latin typeface="Century Gothic" pitchFamily="34" charset="0"/>
            </a:endParaRPr>
          </a:p>
          <a:p>
            <a:pPr>
              <a:lnSpc>
                <a:spcPct val="150000"/>
              </a:lnSpc>
              <a:defRPr/>
            </a:pPr>
            <a:r>
              <a:rPr lang="zh-CN" altLang="fr-FR" sz="2000" b="1" dirty="0" smtClean="0">
                <a:solidFill>
                  <a:schemeClr val="tx1">
                    <a:lumMod val="85000"/>
                    <a:lumOff val="15000"/>
                  </a:schemeClr>
                </a:solidFill>
                <a:latin typeface="Century Gothic" pitchFamily="34" charset="0"/>
              </a:rPr>
              <a:t>如果有需要</a:t>
            </a:r>
            <a:r>
              <a:rPr lang="fr-FR" altLang="zh-CN" sz="2000" b="1" dirty="0" smtClean="0">
                <a:solidFill>
                  <a:schemeClr val="tx1">
                    <a:lumMod val="85000"/>
                    <a:lumOff val="15000"/>
                  </a:schemeClr>
                </a:solidFill>
                <a:latin typeface="Century Gothic" pitchFamily="34" charset="0"/>
              </a:rPr>
              <a:t>, </a:t>
            </a:r>
            <a:r>
              <a:rPr lang="zh-CN" altLang="fr-FR" sz="2000" b="1" dirty="0" smtClean="0">
                <a:solidFill>
                  <a:schemeClr val="tx1">
                    <a:lumMod val="85000"/>
                    <a:lumOff val="15000"/>
                  </a:schemeClr>
                </a:solidFill>
                <a:latin typeface="Century Gothic" pitchFamily="34" charset="0"/>
              </a:rPr>
              <a:t>学生可以</a:t>
            </a:r>
            <a:r>
              <a:rPr lang="zh-CN" altLang="fr-FR" sz="2000" b="1" dirty="0">
                <a:solidFill>
                  <a:schemeClr val="tx1">
                    <a:lumMod val="85000"/>
                    <a:lumOff val="15000"/>
                  </a:schemeClr>
                </a:solidFill>
                <a:latin typeface="Century Gothic" pitchFamily="34" charset="0"/>
              </a:rPr>
              <a:t>通过网上报</a:t>
            </a:r>
            <a:r>
              <a:rPr lang="zh-CN" altLang="fr-FR" sz="2000" b="1" dirty="0" smtClean="0">
                <a:solidFill>
                  <a:schemeClr val="tx1">
                    <a:lumMod val="85000"/>
                    <a:lumOff val="15000"/>
                  </a:schemeClr>
                </a:solidFill>
                <a:latin typeface="Century Gothic" pitchFamily="34" charset="0"/>
              </a:rPr>
              <a:t>警程序来</a:t>
            </a:r>
            <a:r>
              <a:rPr lang="zh-CN" altLang="fr-FR" sz="2000" b="1" dirty="0">
                <a:solidFill>
                  <a:schemeClr val="tx1">
                    <a:lumMod val="85000"/>
                    <a:lumOff val="15000"/>
                  </a:schemeClr>
                </a:solidFill>
                <a:latin typeface="Century Gothic" pitchFamily="34" charset="0"/>
              </a:rPr>
              <a:t>完成报</a:t>
            </a:r>
            <a:r>
              <a:rPr lang="zh-CN" altLang="fr-FR" sz="2000" b="1" dirty="0" smtClean="0">
                <a:solidFill>
                  <a:schemeClr val="tx1">
                    <a:lumMod val="85000"/>
                    <a:lumOff val="15000"/>
                  </a:schemeClr>
                </a:solidFill>
                <a:latin typeface="Century Gothic" pitchFamily="34" charset="0"/>
              </a:rPr>
              <a:t>警手续</a:t>
            </a:r>
            <a:r>
              <a:rPr lang="fr-FR" altLang="zh-CN" sz="2000" b="1" dirty="0" smtClean="0">
                <a:solidFill>
                  <a:schemeClr val="tx1">
                    <a:lumMod val="85000"/>
                    <a:lumOff val="15000"/>
                  </a:schemeClr>
                </a:solidFill>
                <a:latin typeface="Century Gothic" pitchFamily="34" charset="0"/>
              </a:rPr>
              <a:t>.</a:t>
            </a:r>
          </a:p>
          <a:p>
            <a:pPr>
              <a:lnSpc>
                <a:spcPct val="150000"/>
              </a:lnSpc>
              <a:defRPr/>
            </a:pPr>
            <a:r>
              <a:rPr lang="zh-CN" altLang="fr-FR" sz="2000" b="1" dirty="0">
                <a:solidFill>
                  <a:schemeClr val="tx1">
                    <a:lumMod val="85000"/>
                    <a:lumOff val="15000"/>
                  </a:schemeClr>
                </a:solidFill>
                <a:latin typeface="Century Gothic" pitchFamily="34" charset="0"/>
              </a:rPr>
              <a:t>由</a:t>
            </a:r>
            <a:r>
              <a:rPr lang="zh-CN" altLang="fr-FR" sz="2000" b="1" dirty="0" smtClean="0">
                <a:solidFill>
                  <a:schemeClr val="tx1">
                    <a:lumMod val="85000"/>
                    <a:lumOff val="15000"/>
                  </a:schemeClr>
                </a:solidFill>
                <a:latin typeface="Century Gothic" pitchFamily="34" charset="0"/>
              </a:rPr>
              <a:t>于</a:t>
            </a:r>
            <a:r>
              <a:rPr lang="zh-CN" altLang="fr-FR" sz="2000" b="1" dirty="0">
                <a:solidFill>
                  <a:schemeClr val="tx1">
                    <a:lumMod val="85000"/>
                    <a:lumOff val="15000"/>
                  </a:schemeClr>
                </a:solidFill>
                <a:latin typeface="Century Gothic" pitchFamily="34" charset="0"/>
              </a:rPr>
              <a:t>语</a:t>
            </a:r>
            <a:r>
              <a:rPr lang="zh-CN" altLang="fr-FR" sz="2000" b="1" dirty="0" smtClean="0">
                <a:solidFill>
                  <a:schemeClr val="tx1">
                    <a:lumMod val="85000"/>
                    <a:lumOff val="15000"/>
                  </a:schemeClr>
                </a:solidFill>
                <a:latin typeface="Century Gothic" pitchFamily="34" charset="0"/>
              </a:rPr>
              <a:t>言的问题</a:t>
            </a:r>
            <a:r>
              <a:rPr lang="fr-FR" altLang="zh-CN" sz="2000" b="1" dirty="0" smtClean="0">
                <a:solidFill>
                  <a:schemeClr val="tx1">
                    <a:lumMod val="85000"/>
                    <a:lumOff val="15000"/>
                  </a:schemeClr>
                </a:solidFill>
                <a:latin typeface="Century Gothic" pitchFamily="34" charset="0"/>
              </a:rPr>
              <a:t>, </a:t>
            </a:r>
            <a:r>
              <a:rPr lang="zh-CN" altLang="fr-FR" sz="2000" b="1" dirty="0" smtClean="0">
                <a:solidFill>
                  <a:schemeClr val="tx1">
                    <a:lumMod val="85000"/>
                    <a:lumOff val="15000"/>
                  </a:schemeClr>
                </a:solidFill>
                <a:latin typeface="Century Gothic" pitchFamily="34" charset="0"/>
              </a:rPr>
              <a:t>在陈述事件过程中会出现理解问题</a:t>
            </a:r>
            <a:r>
              <a:rPr lang="fr-FR" altLang="zh-CN" sz="2000" b="1" dirty="0" smtClean="0">
                <a:solidFill>
                  <a:schemeClr val="tx1">
                    <a:lumMod val="85000"/>
                    <a:lumOff val="15000"/>
                  </a:schemeClr>
                </a:solidFill>
                <a:latin typeface="Century Gothic" pitchFamily="34" charset="0"/>
              </a:rPr>
              <a:t>. </a:t>
            </a:r>
            <a:r>
              <a:rPr lang="zh-CN" altLang="fr-FR" sz="2000" b="1" dirty="0" smtClean="0">
                <a:solidFill>
                  <a:schemeClr val="tx1">
                    <a:lumMod val="85000"/>
                    <a:lumOff val="15000"/>
                  </a:schemeClr>
                </a:solidFill>
                <a:latin typeface="Century Gothic" pitchFamily="34" charset="0"/>
              </a:rPr>
              <a:t>所以</a:t>
            </a:r>
            <a:r>
              <a:rPr lang="fr-FR" altLang="zh-CN" sz="2000" b="1" dirty="0" smtClean="0">
                <a:solidFill>
                  <a:schemeClr val="tx1">
                    <a:lumMod val="85000"/>
                    <a:lumOff val="15000"/>
                  </a:schemeClr>
                </a:solidFill>
                <a:latin typeface="Century Gothic" pitchFamily="34" charset="0"/>
              </a:rPr>
              <a:t>, </a:t>
            </a:r>
            <a:r>
              <a:rPr lang="zh-CN" altLang="fr-FR" sz="2000" b="1" dirty="0" smtClean="0">
                <a:solidFill>
                  <a:schemeClr val="tx1">
                    <a:lumMod val="85000"/>
                    <a:lumOff val="15000"/>
                  </a:schemeClr>
                </a:solidFill>
                <a:latin typeface="Century Gothic" pitchFamily="34" charset="0"/>
              </a:rPr>
              <a:t>在有些不是特别紧急的情况下</a:t>
            </a:r>
            <a:r>
              <a:rPr lang="fr-FR" altLang="zh-CN" sz="2000" b="1" dirty="0" smtClean="0">
                <a:solidFill>
                  <a:schemeClr val="tx1">
                    <a:lumMod val="85000"/>
                    <a:lumOff val="15000"/>
                  </a:schemeClr>
                </a:solidFill>
                <a:latin typeface="Century Gothic" pitchFamily="34" charset="0"/>
              </a:rPr>
              <a:t>, </a:t>
            </a:r>
            <a:r>
              <a:rPr lang="zh-CN" altLang="fr-FR" sz="2000" b="1" dirty="0" smtClean="0">
                <a:solidFill>
                  <a:schemeClr val="tx1">
                    <a:lumMod val="85000"/>
                    <a:lumOff val="15000"/>
                  </a:schemeClr>
                </a:solidFill>
                <a:latin typeface="Century Gothic" pitchFamily="34" charset="0"/>
              </a:rPr>
              <a:t>可以通过网</a:t>
            </a:r>
            <a:r>
              <a:rPr lang="zh-CN" altLang="fr-FR" sz="2000" b="1" dirty="0">
                <a:solidFill>
                  <a:schemeClr val="tx1">
                    <a:lumMod val="85000"/>
                    <a:lumOff val="15000"/>
                  </a:schemeClr>
                </a:solidFill>
                <a:latin typeface="Century Gothic" pitchFamily="34" charset="0"/>
              </a:rPr>
              <a:t>上报</a:t>
            </a:r>
            <a:r>
              <a:rPr lang="zh-CN" altLang="fr-FR" sz="2000" b="1" dirty="0" smtClean="0">
                <a:solidFill>
                  <a:schemeClr val="tx1">
                    <a:lumMod val="85000"/>
                    <a:lumOff val="15000"/>
                  </a:schemeClr>
                </a:solidFill>
                <a:latin typeface="Century Gothic" pitchFamily="34" charset="0"/>
              </a:rPr>
              <a:t>警</a:t>
            </a:r>
            <a:r>
              <a:rPr lang="fr-FR" altLang="zh-CN" sz="2000" b="1" dirty="0" smtClean="0">
                <a:solidFill>
                  <a:schemeClr val="tx1">
                    <a:lumMod val="85000"/>
                    <a:lumOff val="15000"/>
                  </a:schemeClr>
                </a:solidFill>
                <a:latin typeface="Century Gothic" pitchFamily="34" charset="0"/>
              </a:rPr>
              <a:t>. </a:t>
            </a:r>
          </a:p>
          <a:p>
            <a:pPr>
              <a:lnSpc>
                <a:spcPct val="150000"/>
              </a:lnSpc>
              <a:defRPr/>
            </a:pPr>
            <a:r>
              <a:rPr lang="zh-CN" altLang="fr-FR" sz="2000" b="1" dirty="0" smtClean="0">
                <a:solidFill>
                  <a:schemeClr val="tx1">
                    <a:lumMod val="85000"/>
                    <a:lumOff val="15000"/>
                  </a:schemeClr>
                </a:solidFill>
                <a:latin typeface="Century Gothic" pitchFamily="34" charset="0"/>
              </a:rPr>
              <a:t>比如手机被偷</a:t>
            </a:r>
            <a:r>
              <a:rPr lang="fr-FR" altLang="zh-CN" sz="2000" b="1" dirty="0" smtClean="0">
                <a:solidFill>
                  <a:schemeClr val="tx1">
                    <a:lumMod val="85000"/>
                    <a:lumOff val="15000"/>
                  </a:schemeClr>
                </a:solidFill>
                <a:latin typeface="Century Gothic" pitchFamily="34" charset="0"/>
              </a:rPr>
              <a:t>…</a:t>
            </a:r>
            <a:endParaRPr lang="zh-CN" altLang="fr-FR" sz="2000" b="1" dirty="0">
              <a:solidFill>
                <a:schemeClr val="tx1">
                  <a:lumMod val="85000"/>
                  <a:lumOff val="15000"/>
                </a:schemeClr>
              </a:solidFill>
              <a:latin typeface="Century Gothic" pitchFamily="34" charset="0"/>
            </a:endParaRPr>
          </a:p>
          <a:p>
            <a:pPr>
              <a:defRPr/>
            </a:pPr>
            <a:endParaRPr lang="fr-FR" altLang="zh-CN" sz="2000" b="1" dirty="0" smtClean="0">
              <a:solidFill>
                <a:schemeClr val="tx1">
                  <a:lumMod val="85000"/>
                  <a:lumOff val="15000"/>
                </a:schemeClr>
              </a:solidFill>
              <a:latin typeface="Century Gothic" pitchFamily="34" charset="0"/>
            </a:endParaRPr>
          </a:p>
          <a:p>
            <a:pPr lvl="0"/>
            <a:r>
              <a:rPr lang="fr-FR" sz="1400" dirty="0" smtClean="0">
                <a:solidFill>
                  <a:srgbClr val="444444"/>
                </a:solidFill>
                <a:latin typeface="Century Gothic" pitchFamily="34" charset="0"/>
                <a:hlinkClick r:id="rId3"/>
              </a:rPr>
              <a:t>https</a:t>
            </a:r>
            <a:r>
              <a:rPr lang="fr-FR" sz="1400" dirty="0">
                <a:solidFill>
                  <a:srgbClr val="444444"/>
                </a:solidFill>
                <a:latin typeface="Century Gothic" pitchFamily="34" charset="0"/>
                <a:hlinkClick r:id="rId3"/>
              </a:rPr>
              <a:t>://www.pre-plainte-en-ligne.gouv.fr</a:t>
            </a:r>
            <a:r>
              <a:rPr lang="fr-FR" sz="1400" dirty="0" smtClean="0">
                <a:solidFill>
                  <a:srgbClr val="444444"/>
                </a:solidFill>
                <a:latin typeface="Century Gothic" pitchFamily="34" charset="0"/>
                <a:hlinkClick r:id="rId3"/>
              </a:rPr>
              <a:t>/</a:t>
            </a:r>
            <a:endParaRPr lang="fr-FR" sz="1400" dirty="0" smtClean="0">
              <a:solidFill>
                <a:srgbClr val="444444"/>
              </a:solidFill>
              <a:latin typeface="Century Gothic" pitchFamily="34" charset="0"/>
            </a:endParaRPr>
          </a:p>
          <a:p>
            <a:pPr lvl="0"/>
            <a:endParaRPr lang="fr-FR" sz="1400" dirty="0">
              <a:solidFill>
                <a:srgbClr val="444444"/>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1595014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1" y="1628800"/>
            <a:ext cx="7686601" cy="17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dirty="0" smtClean="0">
              <a:solidFill>
                <a:srgbClr val="089491"/>
              </a:solidFill>
              <a:latin typeface="Century Gothic" pitchFamily="34" charset="0"/>
            </a:endParaRPr>
          </a:p>
          <a:p>
            <a:pPr algn="ctr">
              <a:defRPr/>
            </a:pPr>
            <a:endParaRPr lang="fr-FR" sz="4800" b="1" dirty="0" smtClean="0">
              <a:latin typeface="Century Gothic" pitchFamily="34" charset="0"/>
            </a:endParaRPr>
          </a:p>
          <a:p>
            <a:pPr>
              <a:defRPr/>
            </a:pPr>
            <a:endParaRPr lang="en-US" b="1" dirty="0" smtClean="0">
              <a:solidFill>
                <a:srgbClr val="089491"/>
              </a:solidFill>
              <a:latin typeface="Century Gothic" pitchFamily="34" charset="0"/>
            </a:endParaRPr>
          </a:p>
          <a:p>
            <a:pPr>
              <a:defRPr/>
            </a:pPr>
            <a:endParaRPr lang="en-US" sz="1100" b="1" dirty="0" smtClean="0">
              <a:solidFill>
                <a:srgbClr val="089491"/>
              </a:solidFill>
              <a:latin typeface="Century Gothic" pitchFamily="34" charset="0"/>
            </a:endParaRPr>
          </a:p>
          <a:p>
            <a:pPr lvl="0"/>
            <a:endParaRPr lang="fr-FR" sz="1400" dirty="0">
              <a:solidFill>
                <a:srgbClr val="444444"/>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1319730647"/>
              </p:ext>
            </p:extLst>
          </p:nvPr>
        </p:nvGraphicFramePr>
        <p:xfrm>
          <a:off x="1524000" y="1240886"/>
          <a:ext cx="6096000" cy="396240"/>
        </p:xfrm>
        <a:graphic>
          <a:graphicData uri="http://schemas.openxmlformats.org/drawingml/2006/table">
            <a:tbl>
              <a:tblPr firstRow="1" bandRow="1">
                <a:tableStyleId>{5C22544A-7EE6-4342-B048-85BDC9FD1C3A}</a:tableStyleId>
              </a:tblPr>
              <a:tblGrid>
                <a:gridCol w="6096000"/>
              </a:tblGrid>
              <a:tr h="370840">
                <a:tc>
                  <a:txBody>
                    <a:bodyPr/>
                    <a:lstStyle/>
                    <a:p>
                      <a:pPr algn="ctr"/>
                      <a:r>
                        <a:rPr lang="zh-CN" altLang="fr-FR" sz="2000" dirty="0" smtClean="0"/>
                        <a:t>商品廉价店 </a:t>
                      </a:r>
                      <a:r>
                        <a:rPr lang="fr-FR" altLang="zh-CN" sz="2000" dirty="0" err="1" smtClean="0"/>
                        <a:t>Mistigriff</a:t>
                      </a:r>
                      <a:r>
                        <a:rPr lang="fr-FR" altLang="zh-CN" sz="2000" dirty="0" smtClean="0"/>
                        <a:t> </a:t>
                      </a:r>
                      <a:endParaRPr lang="fr-FR" sz="2000" dirty="0"/>
                    </a:p>
                  </a:txBody>
                  <a:tcPr/>
                </a:tc>
              </a:tr>
            </a:tbl>
          </a:graphicData>
        </a:graphic>
      </p:graphicFrame>
      <p:graphicFrame>
        <p:nvGraphicFramePr>
          <p:cNvPr id="6" name="Tableau 5"/>
          <p:cNvGraphicFramePr>
            <a:graphicFrameLocks noGrp="1"/>
          </p:cNvGraphicFramePr>
          <p:nvPr>
            <p:extLst>
              <p:ext uri="{D42A27DB-BD31-4B8C-83A1-F6EECF244321}">
                <p14:modId xmlns:p14="http://schemas.microsoft.com/office/powerpoint/2010/main" val="1277285762"/>
              </p:ext>
            </p:extLst>
          </p:nvPr>
        </p:nvGraphicFramePr>
        <p:xfrm>
          <a:off x="1526309" y="1777918"/>
          <a:ext cx="6096000" cy="1571082"/>
        </p:xfrm>
        <a:graphic>
          <a:graphicData uri="http://schemas.openxmlformats.org/drawingml/2006/table">
            <a:tbl>
              <a:tblPr firstRow="1" bandRow="1">
                <a:tableStyleId>{5C22544A-7EE6-4342-B048-85BDC9FD1C3A}</a:tableStyleId>
              </a:tblPr>
              <a:tblGrid>
                <a:gridCol w="3048000"/>
                <a:gridCol w="3048000"/>
              </a:tblGrid>
              <a:tr h="931002">
                <a:tc>
                  <a:txBody>
                    <a:bodyPr/>
                    <a:lstStyle/>
                    <a:p>
                      <a:r>
                        <a:rPr lang="fr-FR" dirty="0" smtClean="0"/>
                        <a:t>273, Cours Lafayette,</a:t>
                      </a:r>
                    </a:p>
                    <a:p>
                      <a:r>
                        <a:rPr lang="fr-FR" dirty="0" smtClean="0"/>
                        <a:t>69003 Lyon</a:t>
                      </a:r>
                    </a:p>
                    <a:p>
                      <a:r>
                        <a:rPr lang="fr-FR" dirty="0" smtClean="0"/>
                        <a:t> </a:t>
                      </a:r>
                      <a:endParaRPr lang="fr-FR" dirty="0"/>
                    </a:p>
                  </a:txBody>
                  <a:tcPr/>
                </a:tc>
                <a:tc>
                  <a:txBody>
                    <a:bodyPr/>
                    <a:lstStyle/>
                    <a:p>
                      <a:r>
                        <a:rPr lang="fr-FR" dirty="0" smtClean="0"/>
                        <a:t>140, Avenue Maréchal de Saxe, 69003 Lyon</a:t>
                      </a:r>
                    </a:p>
                  </a:txBody>
                  <a:tcPr/>
                </a:tc>
              </a:tr>
              <a:tr h="362952">
                <a:tc>
                  <a:txBody>
                    <a:bodyPr/>
                    <a:lstStyle/>
                    <a:p>
                      <a:r>
                        <a:rPr lang="fr-FR" b="1" dirty="0" smtClean="0">
                          <a:solidFill>
                            <a:schemeClr val="bg1"/>
                          </a:solidFill>
                        </a:rPr>
                        <a:t>15, Cours </a:t>
                      </a:r>
                      <a:r>
                        <a:rPr lang="fr-FR" b="1" dirty="0" err="1" smtClean="0">
                          <a:solidFill>
                            <a:schemeClr val="bg1"/>
                          </a:solidFill>
                        </a:rPr>
                        <a:t>Vitton</a:t>
                      </a:r>
                      <a:r>
                        <a:rPr lang="fr-FR" b="1" dirty="0" smtClean="0">
                          <a:solidFill>
                            <a:schemeClr val="bg1"/>
                          </a:solidFill>
                        </a:rPr>
                        <a:t>,</a:t>
                      </a:r>
                      <a:r>
                        <a:rPr lang="fr-FR" b="1" baseline="0" dirty="0" smtClean="0">
                          <a:solidFill>
                            <a:schemeClr val="bg1"/>
                          </a:solidFill>
                        </a:rPr>
                        <a:t> 69003 </a:t>
                      </a:r>
                      <a:r>
                        <a:rPr lang="fr-FR" b="1" dirty="0" smtClean="0">
                          <a:solidFill>
                            <a:schemeClr val="bg1"/>
                          </a:solidFill>
                        </a:rPr>
                        <a:t>Lyon</a:t>
                      </a:r>
                    </a:p>
                  </a:txBody>
                  <a:tcPr>
                    <a:solidFill>
                      <a:srgbClr val="4A6498"/>
                    </a:solidFill>
                  </a:tcPr>
                </a:tc>
                <a:tc>
                  <a:txBody>
                    <a:bodyPr/>
                    <a:lstStyle/>
                    <a:p>
                      <a:r>
                        <a:rPr lang="fr-FR" b="1" dirty="0" smtClean="0">
                          <a:solidFill>
                            <a:schemeClr val="bg1"/>
                          </a:solidFill>
                        </a:rPr>
                        <a:t>214, Grande Rue de la </a:t>
                      </a:r>
                      <a:r>
                        <a:rPr lang="fr-FR" b="1" dirty="0" err="1" smtClean="0">
                          <a:solidFill>
                            <a:schemeClr val="bg1"/>
                          </a:solidFill>
                        </a:rPr>
                        <a:t>Guillotière</a:t>
                      </a:r>
                      <a:r>
                        <a:rPr lang="fr-FR" b="1" dirty="0" smtClean="0">
                          <a:solidFill>
                            <a:schemeClr val="bg1"/>
                          </a:solidFill>
                        </a:rPr>
                        <a:t>, 69007 Lyon</a:t>
                      </a:r>
                      <a:endParaRPr lang="fr-FR" b="1" dirty="0">
                        <a:solidFill>
                          <a:schemeClr val="bg1"/>
                        </a:solidFill>
                      </a:endParaRPr>
                    </a:p>
                  </a:txBody>
                  <a:tcPr>
                    <a:solidFill>
                      <a:srgbClr val="4A6498"/>
                    </a:solidFill>
                  </a:tcPr>
                </a:tc>
              </a:tr>
            </a:tbl>
          </a:graphicData>
        </a:graphic>
      </p:graphicFrame>
      <p:graphicFrame>
        <p:nvGraphicFramePr>
          <p:cNvPr id="8" name="Tableau 7"/>
          <p:cNvGraphicFramePr>
            <a:graphicFrameLocks noGrp="1"/>
          </p:cNvGraphicFramePr>
          <p:nvPr>
            <p:extLst>
              <p:ext uri="{D42A27DB-BD31-4B8C-83A1-F6EECF244321}">
                <p14:modId xmlns:p14="http://schemas.microsoft.com/office/powerpoint/2010/main" val="373225804"/>
              </p:ext>
            </p:extLst>
          </p:nvPr>
        </p:nvGraphicFramePr>
        <p:xfrm>
          <a:off x="1500336" y="3573016"/>
          <a:ext cx="6096000" cy="396240"/>
        </p:xfrm>
        <a:graphic>
          <a:graphicData uri="http://schemas.openxmlformats.org/drawingml/2006/table">
            <a:tbl>
              <a:tblPr firstRow="1" bandRow="1">
                <a:tableStyleId>{5C22544A-7EE6-4342-B048-85BDC9FD1C3A}</a:tableStyleId>
              </a:tblPr>
              <a:tblGrid>
                <a:gridCol w="60960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fr-FR" sz="2000" dirty="0" smtClean="0"/>
                        <a:t>二手旧货店</a:t>
                      </a:r>
                      <a:r>
                        <a:rPr lang="fr-FR" sz="2000" dirty="0" smtClean="0"/>
                        <a:t> </a:t>
                      </a:r>
                      <a:r>
                        <a:rPr lang="fr-FR" sz="2000" dirty="0" err="1" smtClean="0"/>
                        <a:t>Emmaus</a:t>
                      </a:r>
                      <a:r>
                        <a:rPr lang="fr-FR" sz="2000" dirty="0" smtClean="0"/>
                        <a:t> Lyon</a:t>
                      </a:r>
                      <a:endParaRPr lang="fr-FR" sz="2000" dirty="0"/>
                    </a:p>
                  </a:txBody>
                  <a:tcPr/>
                </a:tc>
              </a:tr>
            </a:tbl>
          </a:graphicData>
        </a:graphic>
      </p:graphicFrame>
      <p:graphicFrame>
        <p:nvGraphicFramePr>
          <p:cNvPr id="9" name="Tableau 8"/>
          <p:cNvGraphicFramePr>
            <a:graphicFrameLocks noGrp="1"/>
          </p:cNvGraphicFramePr>
          <p:nvPr>
            <p:extLst>
              <p:ext uri="{D42A27DB-BD31-4B8C-83A1-F6EECF244321}">
                <p14:modId xmlns:p14="http://schemas.microsoft.com/office/powerpoint/2010/main" val="130160867"/>
              </p:ext>
            </p:extLst>
          </p:nvPr>
        </p:nvGraphicFramePr>
        <p:xfrm>
          <a:off x="1524000" y="4149080"/>
          <a:ext cx="6096000" cy="15849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fr-FR" sz="1800" dirty="0" smtClean="0"/>
                        <a:t>Créqui - Lyon</a:t>
                      </a:r>
                    </a:p>
                    <a:p>
                      <a:endParaRPr lang="fr-FR" sz="800" dirty="0" smtClean="0"/>
                    </a:p>
                    <a:p>
                      <a:r>
                        <a:rPr lang="fr-FR" sz="1800" dirty="0" smtClean="0"/>
                        <a:t>283, rue de Créqui</a:t>
                      </a:r>
                      <a:r>
                        <a:rPr lang="fr-FR" sz="1800" baseline="0" dirty="0" smtClean="0"/>
                        <a:t> </a:t>
                      </a:r>
                      <a:r>
                        <a:rPr lang="fr-FR" sz="1800" dirty="0" smtClean="0"/>
                        <a:t>69007 Lyon</a:t>
                      </a:r>
                    </a:p>
                  </a:txBody>
                  <a:tcPr/>
                </a:tc>
                <a:tc>
                  <a:txBody>
                    <a:bodyPr/>
                    <a:lstStyle/>
                    <a:p>
                      <a:r>
                        <a:rPr lang="fr-FR" sz="1800" dirty="0" smtClean="0"/>
                        <a:t>Bric-à-Brac de </a:t>
                      </a:r>
                      <a:r>
                        <a:rPr lang="fr-FR" sz="1800" dirty="0" err="1" smtClean="0"/>
                        <a:t>Parilly</a:t>
                      </a:r>
                      <a:r>
                        <a:rPr lang="fr-FR" sz="1800" dirty="0" smtClean="0"/>
                        <a:t>-Vénissieux</a:t>
                      </a:r>
                    </a:p>
                    <a:p>
                      <a:endParaRPr lang="fr-FR" sz="800" dirty="0" smtClean="0"/>
                    </a:p>
                    <a:p>
                      <a:r>
                        <a:rPr lang="fr-FR" sz="1800" dirty="0" smtClean="0"/>
                        <a:t>8, avenue Marius Berliet</a:t>
                      </a:r>
                    </a:p>
                  </a:txBody>
                  <a:tcPr/>
                </a:tc>
                <a:tc>
                  <a:txBody>
                    <a:bodyPr/>
                    <a:lstStyle/>
                    <a:p>
                      <a:r>
                        <a:rPr lang="fr-FR" sz="1800" dirty="0" smtClean="0"/>
                        <a:t>Emmaüs Gratte Ciel - Villeurbanne</a:t>
                      </a:r>
                    </a:p>
                    <a:p>
                      <a:endParaRPr lang="fr-FR" sz="800" dirty="0" smtClean="0"/>
                    </a:p>
                    <a:p>
                      <a:r>
                        <a:rPr lang="fr-FR" sz="1800" dirty="0" smtClean="0"/>
                        <a:t>40, rue Hippolyte Kahn</a:t>
                      </a:r>
                    </a:p>
                    <a:p>
                      <a:r>
                        <a:rPr lang="fr-FR" sz="1800" dirty="0" smtClean="0"/>
                        <a:t>69100 Villeurbanne</a:t>
                      </a:r>
                    </a:p>
                  </a:txBody>
                  <a:tcPr/>
                </a:tc>
              </a:tr>
            </a:tbl>
          </a:graphicData>
        </a:graphic>
      </p:graphicFrame>
    </p:spTree>
    <p:extLst>
      <p:ext uri="{BB962C8B-B14F-4D97-AF65-F5344CB8AC3E}">
        <p14:creationId xmlns:p14="http://schemas.microsoft.com/office/powerpoint/2010/main" val="1343021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0" y="1484784"/>
            <a:ext cx="7686601" cy="17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dirty="0" smtClean="0">
              <a:solidFill>
                <a:srgbClr val="089491"/>
              </a:solidFill>
              <a:latin typeface="Century Gothic" pitchFamily="34" charset="0"/>
            </a:endParaRPr>
          </a:p>
          <a:p>
            <a:pPr algn="ctr">
              <a:defRPr/>
            </a:pPr>
            <a:endParaRPr lang="fr-FR" sz="4800" b="1" dirty="0" smtClean="0">
              <a:latin typeface="Century Gothic" pitchFamily="34" charset="0"/>
            </a:endParaRPr>
          </a:p>
          <a:p>
            <a:pPr>
              <a:defRPr/>
            </a:pPr>
            <a:endParaRPr lang="en-US" b="1" dirty="0" smtClean="0">
              <a:solidFill>
                <a:srgbClr val="089491"/>
              </a:solidFill>
              <a:latin typeface="Century Gothic" pitchFamily="34" charset="0"/>
            </a:endParaRPr>
          </a:p>
          <a:p>
            <a:pPr>
              <a:defRPr/>
            </a:pPr>
            <a:endParaRPr lang="en-US" sz="1100" b="1" dirty="0" smtClean="0">
              <a:solidFill>
                <a:srgbClr val="089491"/>
              </a:solidFill>
              <a:latin typeface="Century Gothic" pitchFamily="34" charset="0"/>
            </a:endParaRPr>
          </a:p>
          <a:p>
            <a:pPr lvl="0"/>
            <a:endParaRPr lang="fr-FR" sz="1400" dirty="0">
              <a:solidFill>
                <a:srgbClr val="444444"/>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pic>
        <p:nvPicPr>
          <p:cNvPr id="1026" name="Picture 2" descr="D:\Profils\lucien.yang\Bureau\imagesA4OV3K5J.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2992" y="2105452"/>
            <a:ext cx="6338059" cy="2716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9932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413790" y="1484784"/>
            <a:ext cx="7686601" cy="17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dirty="0" smtClean="0">
              <a:solidFill>
                <a:srgbClr val="089491"/>
              </a:solidFill>
              <a:latin typeface="Century Gothic" pitchFamily="34" charset="0"/>
            </a:endParaRPr>
          </a:p>
          <a:p>
            <a:pPr algn="ctr">
              <a:defRPr/>
            </a:pPr>
            <a:endParaRPr lang="fr-FR" sz="4800" b="1" dirty="0" smtClean="0">
              <a:latin typeface="Century Gothic" pitchFamily="34" charset="0"/>
            </a:endParaRPr>
          </a:p>
          <a:p>
            <a:pPr>
              <a:defRPr/>
            </a:pPr>
            <a:endParaRPr lang="en-US" b="1" dirty="0" smtClean="0">
              <a:solidFill>
                <a:srgbClr val="089491"/>
              </a:solidFill>
              <a:latin typeface="Century Gothic" pitchFamily="34" charset="0"/>
            </a:endParaRPr>
          </a:p>
          <a:p>
            <a:pPr>
              <a:defRPr/>
            </a:pPr>
            <a:endParaRPr lang="en-US" sz="1100" b="1" dirty="0" smtClean="0">
              <a:solidFill>
                <a:srgbClr val="089491"/>
              </a:solidFill>
              <a:latin typeface="Century Gothic" pitchFamily="34" charset="0"/>
            </a:endParaRPr>
          </a:p>
          <a:p>
            <a:pPr lvl="0"/>
            <a:endParaRPr lang="fr-FR" sz="1400" dirty="0">
              <a:solidFill>
                <a:srgbClr val="444444"/>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graphicFrame>
        <p:nvGraphicFramePr>
          <p:cNvPr id="4" name="Tableau 3"/>
          <p:cNvGraphicFramePr>
            <a:graphicFrameLocks noGrp="1"/>
          </p:cNvGraphicFramePr>
          <p:nvPr>
            <p:extLst>
              <p:ext uri="{D42A27DB-BD31-4B8C-83A1-F6EECF244321}">
                <p14:modId xmlns:p14="http://schemas.microsoft.com/office/powerpoint/2010/main" val="2712272467"/>
              </p:ext>
            </p:extLst>
          </p:nvPr>
        </p:nvGraphicFramePr>
        <p:xfrm>
          <a:off x="1337689" y="2243419"/>
          <a:ext cx="6432376" cy="2232248"/>
        </p:xfrm>
        <a:graphic>
          <a:graphicData uri="http://schemas.openxmlformats.org/drawingml/2006/table">
            <a:tbl>
              <a:tblPr firstRow="1" bandRow="1">
                <a:tableStyleId>{5C22544A-7EE6-4342-B048-85BDC9FD1C3A}</a:tableStyleId>
              </a:tblPr>
              <a:tblGrid>
                <a:gridCol w="6432376"/>
              </a:tblGrid>
              <a:tr h="2232248">
                <a:tc>
                  <a:txBody>
                    <a:bodyPr/>
                    <a:lstStyle/>
                    <a:p>
                      <a:r>
                        <a:rPr lang="en-US" sz="6600" dirty="0" smtClean="0"/>
                        <a:t>THANK YOU FOR </a:t>
                      </a:r>
                    </a:p>
                    <a:p>
                      <a:r>
                        <a:rPr lang="en-US" sz="6600" dirty="0" smtClean="0"/>
                        <a:t>YOUR ATTENTION </a:t>
                      </a:r>
                    </a:p>
                  </a:txBody>
                  <a:tcPr/>
                </a:tc>
              </a:tr>
            </a:tbl>
          </a:graphicData>
        </a:graphic>
      </p:graphicFrame>
    </p:spTree>
    <p:extLst>
      <p:ext uri="{BB962C8B-B14F-4D97-AF65-F5344CB8AC3E}">
        <p14:creationId xmlns:p14="http://schemas.microsoft.com/office/powerpoint/2010/main" val="14334286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287524" y="1802630"/>
            <a:ext cx="8568952" cy="3545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2000" b="1" dirty="0" smtClean="0">
              <a:solidFill>
                <a:srgbClr val="444444"/>
              </a:solidFill>
              <a:latin typeface="Century Gothic" pitchFamily="34" charset="0"/>
            </a:endParaRPr>
          </a:p>
          <a:p>
            <a:pPr lvl="1" eaLnBrk="1" hangingPunct="1">
              <a:lnSpc>
                <a:spcPct val="102000"/>
              </a:lnSpc>
              <a:buSzPct val="100000"/>
              <a:buFont typeface="Arial" pitchFamily="34" charset="0"/>
              <a:buChar char="•"/>
              <a:defRPr/>
            </a:pPr>
            <a:r>
              <a:rPr lang="zh-CN" altLang="fr-FR" sz="2000" dirty="0">
                <a:solidFill>
                  <a:srgbClr val="444444"/>
                </a:solidFill>
                <a:latin typeface="Century Gothic" pitchFamily="34" charset="0"/>
              </a:rPr>
              <a:t>乘坐飞</a:t>
            </a:r>
            <a:r>
              <a:rPr lang="zh-CN" altLang="fr-FR" sz="2000" dirty="0" smtClean="0">
                <a:solidFill>
                  <a:srgbClr val="444444"/>
                </a:solidFill>
                <a:latin typeface="Century Gothic" pitchFamily="34" charset="0"/>
              </a:rPr>
              <a:t>机</a:t>
            </a:r>
            <a:endParaRPr lang="fr-FR" altLang="zh-CN" sz="2000" dirty="0" smtClean="0">
              <a:solidFill>
                <a:srgbClr val="444444"/>
              </a:solidFill>
              <a:latin typeface="Century Gothic" pitchFamily="34" charset="0"/>
            </a:endParaRPr>
          </a:p>
          <a:p>
            <a:pPr lvl="1" eaLnBrk="1" hangingPunct="1">
              <a:lnSpc>
                <a:spcPct val="102000"/>
              </a:lnSpc>
              <a:buSzPct val="100000"/>
              <a:buFont typeface="Arial" pitchFamily="34" charset="0"/>
              <a:buChar char="•"/>
              <a:defRPr/>
            </a:pPr>
            <a:endParaRPr lang="fr-FR" sz="2000" dirty="0">
              <a:solidFill>
                <a:srgbClr val="444444"/>
              </a:solidFill>
              <a:latin typeface="Century Gothic" pitchFamily="34" charset="0"/>
            </a:endParaRPr>
          </a:p>
          <a:p>
            <a:pPr lvl="1" eaLnBrk="1" hangingPunct="1">
              <a:lnSpc>
                <a:spcPct val="102000"/>
              </a:lnSpc>
              <a:buSzPct val="100000"/>
              <a:buFont typeface="Arial" pitchFamily="34" charset="0"/>
              <a:buChar char="•"/>
              <a:defRPr/>
            </a:pPr>
            <a:endParaRPr lang="fi-FI" sz="2000" dirty="0">
              <a:solidFill>
                <a:srgbClr val="444444"/>
              </a:solidFill>
              <a:latin typeface="Century Gothic" pitchFamily="34" charset="0"/>
            </a:endParaRPr>
          </a:p>
          <a:p>
            <a:pPr lvl="1" eaLnBrk="1" hangingPunct="1">
              <a:lnSpc>
                <a:spcPct val="102000"/>
              </a:lnSpc>
              <a:buClr>
                <a:schemeClr val="tx1"/>
              </a:buClr>
              <a:buSzPct val="100000"/>
              <a:buFont typeface="Arial" pitchFamily="34" charset="0"/>
              <a:buChar char="•"/>
              <a:defRPr/>
            </a:pPr>
            <a:r>
              <a:rPr lang="zh-CN" altLang="fr-FR" sz="2000" dirty="0">
                <a:solidFill>
                  <a:srgbClr val="444444"/>
                </a:solidFill>
                <a:latin typeface="Century Gothic" pitchFamily="34" charset="0"/>
              </a:rPr>
              <a:t>乘坐火</a:t>
            </a:r>
            <a:r>
              <a:rPr lang="zh-CN" altLang="fr-FR" sz="2000" dirty="0" smtClean="0">
                <a:solidFill>
                  <a:srgbClr val="444444"/>
                </a:solidFill>
                <a:latin typeface="Century Gothic" pitchFamily="34" charset="0"/>
              </a:rPr>
              <a:t>车</a:t>
            </a:r>
            <a:endParaRPr lang="fr-FR" altLang="zh-CN" sz="2000" dirty="0" smtClean="0">
              <a:solidFill>
                <a:srgbClr val="444444"/>
              </a:solidFill>
              <a:latin typeface="Century Gothic" pitchFamily="34" charset="0"/>
            </a:endParaRPr>
          </a:p>
          <a:p>
            <a:pPr marL="457200" lvl="1" indent="0" eaLnBrk="1" hangingPunct="1">
              <a:lnSpc>
                <a:spcPct val="102000"/>
              </a:lnSpc>
              <a:buClr>
                <a:schemeClr val="tx1"/>
              </a:buClr>
              <a:buSzPct val="100000"/>
              <a:defRPr/>
            </a:pPr>
            <a:endParaRPr lang="fr-FR" altLang="zh-CN" sz="2000" dirty="0" smtClean="0">
              <a:solidFill>
                <a:srgbClr val="444444"/>
              </a:solidFill>
              <a:latin typeface="Century Gothic" pitchFamily="34" charset="0"/>
            </a:endParaRPr>
          </a:p>
          <a:p>
            <a:pPr marL="457200" lvl="1" indent="0" eaLnBrk="1" hangingPunct="1">
              <a:lnSpc>
                <a:spcPct val="102000"/>
              </a:lnSpc>
              <a:buClr>
                <a:schemeClr val="tx1"/>
              </a:buClr>
              <a:buSzPct val="100000"/>
              <a:defRPr/>
            </a:pPr>
            <a:endParaRPr lang="fr-FR" altLang="zh-CN" sz="2000" dirty="0" smtClean="0">
              <a:solidFill>
                <a:srgbClr val="444444"/>
              </a:solidFill>
              <a:latin typeface="Century Gothic" pitchFamily="34" charset="0"/>
            </a:endParaRPr>
          </a:p>
          <a:p>
            <a:pPr lvl="1" eaLnBrk="1" hangingPunct="1">
              <a:lnSpc>
                <a:spcPct val="102000"/>
              </a:lnSpc>
              <a:buClr>
                <a:schemeClr val="tx1"/>
              </a:buClr>
              <a:buSzPct val="100000"/>
              <a:buFont typeface="Arial" pitchFamily="34" charset="0"/>
              <a:buChar char="•"/>
              <a:defRPr/>
            </a:pPr>
            <a:r>
              <a:rPr lang="zh-CN" altLang="fr-FR" sz="2000" dirty="0">
                <a:solidFill>
                  <a:srgbClr val="444444"/>
                </a:solidFill>
                <a:latin typeface="Century Gothic" pitchFamily="34" charset="0"/>
              </a:rPr>
              <a:t>乘</a:t>
            </a:r>
            <a:r>
              <a:rPr lang="zh-CN" altLang="fr-FR" sz="2000" dirty="0" smtClean="0">
                <a:solidFill>
                  <a:srgbClr val="444444"/>
                </a:solidFill>
                <a:latin typeface="Century Gothic" pitchFamily="34" charset="0"/>
              </a:rPr>
              <a:t>坐专列</a:t>
            </a:r>
            <a:endParaRPr lang="zh-CN" altLang="fr-FR" sz="2000" dirty="0">
              <a:solidFill>
                <a:srgbClr val="444444"/>
              </a:solidFill>
              <a:latin typeface="Century Gothic" pitchFamily="34" charset="0"/>
            </a:endParaRPr>
          </a:p>
          <a:p>
            <a:pPr marL="457200" lvl="1" indent="0" eaLnBrk="1" hangingPunct="1">
              <a:lnSpc>
                <a:spcPct val="102000"/>
              </a:lnSpc>
              <a:buClr>
                <a:schemeClr val="tx1"/>
              </a:buClr>
              <a:buSzPct val="100000"/>
              <a:defRPr/>
            </a:pPr>
            <a:endParaRPr lang="en-GB" sz="2000" b="1" dirty="0" smtClean="0">
              <a:solidFill>
                <a:srgbClr val="444444"/>
              </a:solidFill>
              <a:latin typeface="Century Gothic" pitchFamily="34" charset="0"/>
            </a:endParaRPr>
          </a:p>
          <a:p>
            <a:pPr marL="457200" lvl="1" indent="0" eaLnBrk="1" hangingPunct="1">
              <a:lnSpc>
                <a:spcPct val="102000"/>
              </a:lnSpc>
              <a:buClr>
                <a:schemeClr val="tx1"/>
              </a:buClr>
              <a:buSzPct val="100000"/>
              <a:defRPr/>
            </a:pPr>
            <a:endParaRPr lang="en-GB" sz="2000" b="1" dirty="0">
              <a:solidFill>
                <a:srgbClr val="444444"/>
              </a:solidFill>
              <a:latin typeface="Century Gothic" pitchFamily="34" charset="0"/>
            </a:endParaRPr>
          </a:p>
          <a:p>
            <a:pPr lvl="1" eaLnBrk="1" hangingPunct="1">
              <a:lnSpc>
                <a:spcPct val="102000"/>
              </a:lnSpc>
              <a:buSzPct val="100000"/>
              <a:buFont typeface="Arial" pitchFamily="34" charset="0"/>
              <a:buChar char="•"/>
              <a:defRPr/>
            </a:pPr>
            <a:r>
              <a:rPr lang="zh-CN" altLang="fr-FR" sz="2000" dirty="0">
                <a:solidFill>
                  <a:srgbClr val="444444"/>
                </a:solidFill>
                <a:latin typeface="Century Gothic" pitchFamily="34" charset="0"/>
              </a:rPr>
              <a:t>乘坐轻</a:t>
            </a:r>
            <a:r>
              <a:rPr lang="zh-CN" altLang="fr-FR" sz="2000" dirty="0" smtClean="0">
                <a:solidFill>
                  <a:srgbClr val="444444"/>
                </a:solidFill>
                <a:latin typeface="Century Gothic" pitchFamily="34" charset="0"/>
              </a:rPr>
              <a:t>轨</a:t>
            </a:r>
            <a:endParaRPr lang="fr-FR" sz="2000" dirty="0">
              <a:solidFill>
                <a:srgbClr val="444444"/>
              </a:solidFill>
              <a:latin typeface="Century Gothic" pitchFamily="34" charset="0"/>
            </a:endParaRPr>
          </a:p>
        </p:txBody>
      </p:sp>
      <p:sp>
        <p:nvSpPr>
          <p:cNvPr id="8" name="ZoneTexte 7"/>
          <p:cNvSpPr txBox="1"/>
          <p:nvPr/>
        </p:nvSpPr>
        <p:spPr>
          <a:xfrm>
            <a:off x="1025851" y="1196752"/>
            <a:ext cx="2610046"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怎样来学校</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134" y="1894530"/>
            <a:ext cx="202882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2857501"/>
            <a:ext cx="2028825" cy="152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1800" y="3575423"/>
            <a:ext cx="2028825"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6121" y="4618692"/>
            <a:ext cx="2171302" cy="1468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28630" y="4962522"/>
            <a:ext cx="305174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457200" lvl="1" indent="0" eaLnBrk="1" hangingPunct="1">
              <a:lnSpc>
                <a:spcPct val="102000"/>
              </a:lnSpc>
              <a:buClr>
                <a:schemeClr val="tx1"/>
              </a:buClr>
              <a:buSzPct val="100000"/>
              <a:defRPr/>
            </a:pPr>
            <a:endParaRPr lang="en-GB" sz="2000" b="1" dirty="0">
              <a:solidFill>
                <a:srgbClr val="444444"/>
              </a:solidFill>
              <a:latin typeface="Century Gothic" pitchFamily="34" charset="0"/>
            </a:endParaRPr>
          </a:p>
          <a:p>
            <a:pPr marL="457200" lvl="1" indent="0" eaLnBrk="1" hangingPunct="1">
              <a:lnSpc>
                <a:spcPct val="102000"/>
              </a:lnSpc>
              <a:buSzPct val="100000"/>
              <a:defRPr/>
            </a:pPr>
            <a:r>
              <a:rPr lang="fr-FR" altLang="zh-CN" sz="2000" dirty="0" smtClean="0">
                <a:latin typeface="Arial" pitchFamily="34" charset="0"/>
                <a:cs typeface="Arial" pitchFamily="34" charset="0"/>
              </a:rPr>
              <a:t>2. </a:t>
            </a:r>
            <a:r>
              <a:rPr lang="zh-CN" altLang="fr-FR" sz="2000" dirty="0" smtClean="0">
                <a:latin typeface="Arial" pitchFamily="34" charset="0"/>
                <a:cs typeface="Arial" pitchFamily="34" charset="0"/>
              </a:rPr>
              <a:t>在里昂</a:t>
            </a:r>
            <a:r>
              <a:rPr lang="fr-FR" altLang="zh-CN" sz="2000" dirty="0">
                <a:latin typeface="Arial" pitchFamily="34" charset="0"/>
                <a:cs typeface="Arial" pitchFamily="34" charset="0"/>
              </a:rPr>
              <a:t>P</a:t>
            </a:r>
            <a:r>
              <a:rPr lang="fr-FR" altLang="zh-CN" sz="2000" dirty="0" smtClean="0">
                <a:latin typeface="Arial" pitchFamily="34" charset="0"/>
                <a:cs typeface="Arial" pitchFamily="34" charset="0"/>
              </a:rPr>
              <a:t>art dieu</a:t>
            </a:r>
          </a:p>
          <a:p>
            <a:pPr marL="457200" lvl="1" indent="0" eaLnBrk="1" hangingPunct="1">
              <a:lnSpc>
                <a:spcPct val="102000"/>
              </a:lnSpc>
              <a:buSzPct val="100000"/>
              <a:defRPr/>
            </a:pPr>
            <a:r>
              <a:rPr lang="fr-FR" altLang="zh-CN" sz="2000" dirty="0">
                <a:latin typeface="Arial" pitchFamily="34" charset="0"/>
                <a:cs typeface="Arial" pitchFamily="34" charset="0"/>
              </a:rPr>
              <a:t> </a:t>
            </a:r>
            <a:r>
              <a:rPr lang="fr-FR" altLang="zh-CN" sz="2000" dirty="0" smtClean="0">
                <a:latin typeface="Arial" pitchFamily="34" charset="0"/>
                <a:cs typeface="Arial" pitchFamily="34" charset="0"/>
              </a:rPr>
              <a:t>   station</a:t>
            </a:r>
            <a:r>
              <a:rPr lang="zh-CN" altLang="fr-FR" sz="2000" dirty="0" smtClean="0">
                <a:latin typeface="Arial" pitchFamily="34" charset="0"/>
                <a:cs typeface="Arial" pitchFamily="34" charset="0"/>
              </a:rPr>
              <a:t>火车站下车</a:t>
            </a:r>
            <a:endParaRPr lang="fr-FR" sz="2000" dirty="0">
              <a:latin typeface="Arial" pitchFamily="34" charset="0"/>
              <a:cs typeface="Arial" pitchFamily="34" charset="0"/>
            </a:endParaRPr>
          </a:p>
        </p:txBody>
      </p:sp>
      <p:sp>
        <p:nvSpPr>
          <p:cNvPr id="8" name="ZoneTexte 7"/>
          <p:cNvSpPr txBox="1"/>
          <p:nvPr/>
        </p:nvSpPr>
        <p:spPr>
          <a:xfrm>
            <a:off x="1025851" y="1196752"/>
            <a:ext cx="2610046"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怎样来学校</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8177" y="1744657"/>
            <a:ext cx="6898239" cy="3242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nvSpPr>
        <p:spPr>
          <a:xfrm>
            <a:off x="6380143" y="4817240"/>
            <a:ext cx="2304256" cy="1292662"/>
          </a:xfrm>
          <a:prstGeom prst="rect">
            <a:avLst/>
          </a:prstGeom>
          <a:noFill/>
        </p:spPr>
        <p:txBody>
          <a:bodyPr wrap="square" rtlCol="0">
            <a:spAutoFit/>
          </a:bodyPr>
          <a:lstStyle/>
          <a:p>
            <a:endParaRPr lang="zh-CN" altLang="fr-FR" dirty="0"/>
          </a:p>
          <a:p>
            <a:r>
              <a:rPr lang="fr-FR" altLang="zh-CN" sz="2000" dirty="0" smtClean="0"/>
              <a:t>1. </a:t>
            </a:r>
            <a:r>
              <a:rPr lang="zh-CN" altLang="fr-FR" sz="2000" dirty="0" smtClean="0"/>
              <a:t>乘</a:t>
            </a:r>
            <a:r>
              <a:rPr lang="zh-CN" altLang="fr-FR" sz="2000" dirty="0"/>
              <a:t>坐机场转列 </a:t>
            </a:r>
            <a:r>
              <a:rPr lang="zh-CN" altLang="fr-FR" sz="2000" dirty="0" smtClean="0"/>
              <a:t> </a:t>
            </a:r>
            <a:endParaRPr lang="fr-FR" altLang="zh-CN" sz="2000" dirty="0" smtClean="0"/>
          </a:p>
          <a:p>
            <a:r>
              <a:rPr lang="fr-FR" sz="2000" dirty="0"/>
              <a:t> </a:t>
            </a:r>
            <a:r>
              <a:rPr lang="fr-FR" sz="2000" dirty="0" smtClean="0"/>
              <a:t>   </a:t>
            </a:r>
            <a:r>
              <a:rPr lang="fr-FR" sz="2000" dirty="0" err="1" smtClean="0"/>
              <a:t>Rhônexpress</a:t>
            </a:r>
            <a:r>
              <a:rPr lang="fr-FR" sz="2000" dirty="0" smtClean="0"/>
              <a:t>   </a:t>
            </a:r>
          </a:p>
          <a:p>
            <a:r>
              <a:rPr lang="fr-FR" sz="2000" dirty="0"/>
              <a:t> </a:t>
            </a:r>
            <a:r>
              <a:rPr lang="fr-FR" sz="2000" dirty="0" smtClean="0"/>
              <a:t>   (</a:t>
            </a:r>
            <a:r>
              <a:rPr lang="fr-FR" sz="2000" dirty="0"/>
              <a:t>Lyon </a:t>
            </a:r>
            <a:r>
              <a:rPr lang="fr-FR" sz="2000" dirty="0" smtClean="0"/>
              <a:t>express)</a:t>
            </a:r>
            <a:endParaRPr lang="fr-FR" sz="2000" dirty="0"/>
          </a:p>
        </p:txBody>
      </p:sp>
      <p:cxnSp>
        <p:nvCxnSpPr>
          <p:cNvPr id="10" name="Connecteur droit avec flèche 9"/>
          <p:cNvCxnSpPr/>
          <p:nvPr/>
        </p:nvCxnSpPr>
        <p:spPr>
          <a:xfrm flipV="1">
            <a:off x="7532271" y="3140968"/>
            <a:ext cx="0" cy="18215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a:endCxn id="7" idx="0"/>
          </p:cNvCxnSpPr>
          <p:nvPr/>
        </p:nvCxnSpPr>
        <p:spPr>
          <a:xfrm>
            <a:off x="1854500" y="3140968"/>
            <a:ext cx="0" cy="18215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4871" y="4957722"/>
            <a:ext cx="1658274" cy="1100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8016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328630" y="4817559"/>
            <a:ext cx="2731202" cy="109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457200" lvl="1" indent="0" eaLnBrk="1" hangingPunct="1">
              <a:lnSpc>
                <a:spcPct val="102000"/>
              </a:lnSpc>
              <a:buClr>
                <a:schemeClr val="tx1"/>
              </a:buClr>
              <a:buSzPct val="100000"/>
              <a:defRPr/>
            </a:pPr>
            <a:endParaRPr lang="en-GB" sz="1600" b="1" dirty="0" smtClean="0">
              <a:solidFill>
                <a:srgbClr val="444444"/>
              </a:solidFill>
              <a:latin typeface="Century Gothic" pitchFamily="34" charset="0"/>
            </a:endParaRPr>
          </a:p>
          <a:p>
            <a:pPr marL="457200" lvl="1" indent="0" eaLnBrk="1" hangingPunct="1">
              <a:lnSpc>
                <a:spcPct val="102000"/>
              </a:lnSpc>
              <a:buSzPct val="100000"/>
              <a:defRPr/>
            </a:pPr>
            <a:r>
              <a:rPr lang="fr-FR" altLang="zh-CN" sz="1600" dirty="0" smtClean="0">
                <a:latin typeface="Arial" pitchFamily="34" charset="0"/>
                <a:cs typeface="Arial" pitchFamily="34" charset="0"/>
              </a:rPr>
              <a:t>3. </a:t>
            </a:r>
            <a:r>
              <a:rPr lang="zh-CN" altLang="fr-FR" sz="1600" dirty="0" smtClean="0">
                <a:latin typeface="Arial" pitchFamily="34" charset="0"/>
                <a:cs typeface="Arial" pitchFamily="34" charset="0"/>
              </a:rPr>
              <a:t>乘坐轻轨</a:t>
            </a:r>
            <a:r>
              <a:rPr lang="fr-FR" altLang="zh-CN" sz="1600" dirty="0">
                <a:latin typeface="Arial" pitchFamily="34" charset="0"/>
                <a:cs typeface="Arial" pitchFamily="34" charset="0"/>
              </a:rPr>
              <a:t>tramway </a:t>
            </a:r>
            <a:endParaRPr lang="fr-FR" altLang="zh-CN" sz="1600" dirty="0" smtClean="0">
              <a:latin typeface="Arial" pitchFamily="34" charset="0"/>
              <a:cs typeface="Arial" pitchFamily="34" charset="0"/>
            </a:endParaRPr>
          </a:p>
          <a:p>
            <a:pPr marL="457200" lvl="1" indent="0" eaLnBrk="1" hangingPunct="1">
              <a:lnSpc>
                <a:spcPct val="102000"/>
              </a:lnSpc>
              <a:buSzPct val="100000"/>
              <a:defRPr/>
            </a:pPr>
            <a:r>
              <a:rPr lang="fr-FR" altLang="zh-CN" sz="1600" dirty="0" smtClean="0">
                <a:latin typeface="Arial" pitchFamily="34" charset="0"/>
                <a:cs typeface="Arial" pitchFamily="34" charset="0"/>
              </a:rPr>
              <a:t>line </a:t>
            </a:r>
            <a:r>
              <a:rPr lang="fr-FR" altLang="zh-CN" sz="1600" dirty="0">
                <a:latin typeface="Arial" pitchFamily="34" charset="0"/>
                <a:cs typeface="Arial" pitchFamily="34" charset="0"/>
              </a:rPr>
              <a:t>4 </a:t>
            </a:r>
            <a:r>
              <a:rPr lang="zh-CN" altLang="fr-FR" sz="1600" dirty="0" smtClean="0">
                <a:latin typeface="Arial" pitchFamily="34" charset="0"/>
                <a:cs typeface="Arial" pitchFamily="34" charset="0"/>
              </a:rPr>
              <a:t>开往</a:t>
            </a:r>
            <a:r>
              <a:rPr lang="fr-FR" altLang="zh-CN" sz="1600" dirty="0">
                <a:latin typeface="Arial" pitchFamily="34" charset="0"/>
                <a:cs typeface="Arial" pitchFamily="34" charset="0"/>
              </a:rPr>
              <a:t>hôpital </a:t>
            </a:r>
            <a:r>
              <a:rPr lang="fr-FR" altLang="zh-CN" sz="1600" dirty="0" err="1">
                <a:latin typeface="Arial" pitchFamily="34" charset="0"/>
                <a:cs typeface="Arial" pitchFamily="34" charset="0"/>
              </a:rPr>
              <a:t>feyzin</a:t>
            </a:r>
            <a:r>
              <a:rPr lang="fr-FR" altLang="zh-CN" sz="1600" dirty="0">
                <a:latin typeface="Arial" pitchFamily="34" charset="0"/>
                <a:cs typeface="Arial" pitchFamily="34" charset="0"/>
              </a:rPr>
              <a:t> </a:t>
            </a:r>
            <a:r>
              <a:rPr lang="fr-FR" altLang="zh-CN" sz="1600" dirty="0" err="1" smtClean="0">
                <a:latin typeface="Arial" pitchFamily="34" charset="0"/>
                <a:cs typeface="Arial" pitchFamily="34" charset="0"/>
              </a:rPr>
              <a:t>vénissieux</a:t>
            </a:r>
            <a:r>
              <a:rPr lang="zh-CN" altLang="fr-FR" sz="1600" dirty="0" smtClean="0">
                <a:latin typeface="Arial" pitchFamily="34" charset="0"/>
                <a:cs typeface="Arial" pitchFamily="34" charset="0"/>
              </a:rPr>
              <a:t>方向</a:t>
            </a:r>
            <a:r>
              <a:rPr lang="fr-FR" altLang="zh-CN" sz="1600" dirty="0" smtClean="0">
                <a:latin typeface="Arial" pitchFamily="34" charset="0"/>
                <a:cs typeface="Arial" pitchFamily="34" charset="0"/>
              </a:rPr>
              <a:t>.</a:t>
            </a:r>
            <a:endParaRPr lang="fr-FR" sz="1600" dirty="0">
              <a:latin typeface="Arial" pitchFamily="34" charset="0"/>
              <a:cs typeface="Arial" pitchFamily="34" charset="0"/>
            </a:endParaRPr>
          </a:p>
        </p:txBody>
      </p:sp>
      <p:sp>
        <p:nvSpPr>
          <p:cNvPr id="8" name="ZoneTexte 7"/>
          <p:cNvSpPr txBox="1"/>
          <p:nvPr/>
        </p:nvSpPr>
        <p:spPr>
          <a:xfrm>
            <a:off x="1025851" y="1196752"/>
            <a:ext cx="2610046"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怎样来学校</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
        <p:nvSpPr>
          <p:cNvPr id="4" name="ZoneTexte 3"/>
          <p:cNvSpPr txBox="1"/>
          <p:nvPr/>
        </p:nvSpPr>
        <p:spPr>
          <a:xfrm>
            <a:off x="6380143" y="4683428"/>
            <a:ext cx="2304256" cy="1354217"/>
          </a:xfrm>
          <a:prstGeom prst="rect">
            <a:avLst/>
          </a:prstGeom>
          <a:noFill/>
        </p:spPr>
        <p:txBody>
          <a:bodyPr wrap="square" rtlCol="0">
            <a:spAutoFit/>
          </a:bodyPr>
          <a:lstStyle/>
          <a:p>
            <a:endParaRPr lang="zh-CN" altLang="fr-FR" dirty="0"/>
          </a:p>
          <a:p>
            <a:r>
              <a:rPr lang="fr-FR" altLang="zh-CN" sz="1600" dirty="0"/>
              <a:t>4</a:t>
            </a:r>
            <a:r>
              <a:rPr lang="fr-FR" altLang="zh-CN" sz="1600" dirty="0" smtClean="0"/>
              <a:t>. </a:t>
            </a:r>
            <a:r>
              <a:rPr lang="zh-CN" altLang="fr-FR" sz="1600" dirty="0" smtClean="0"/>
              <a:t>在</a:t>
            </a:r>
            <a:r>
              <a:rPr lang="fr-FR" altLang="zh-CN" sz="1600" dirty="0"/>
              <a:t>Manufacture –Montluc </a:t>
            </a:r>
            <a:r>
              <a:rPr lang="fr-FR" altLang="zh-CN" sz="1600" dirty="0" smtClean="0"/>
              <a:t>station</a:t>
            </a:r>
            <a:r>
              <a:rPr lang="zh-CN" altLang="fr-FR" sz="1600" dirty="0" smtClean="0"/>
              <a:t>下车</a:t>
            </a:r>
            <a:r>
              <a:rPr lang="fr-FR" altLang="zh-CN" sz="1600" dirty="0" smtClean="0"/>
              <a:t>, </a:t>
            </a:r>
            <a:r>
              <a:rPr lang="zh-CN" altLang="fr-FR" sz="1600" dirty="0" smtClean="0"/>
              <a:t>上楼梯</a:t>
            </a:r>
            <a:r>
              <a:rPr lang="fr-FR" altLang="zh-CN" sz="1600" dirty="0" smtClean="0"/>
              <a:t>. </a:t>
            </a:r>
            <a:r>
              <a:rPr lang="zh-CN" altLang="fr-FR" sz="1600" dirty="0" smtClean="0"/>
              <a:t>看见黄颜色的建筑</a:t>
            </a:r>
            <a:r>
              <a:rPr lang="fr-FR" altLang="zh-CN" sz="1600" dirty="0" smtClean="0"/>
              <a:t>,</a:t>
            </a:r>
            <a:r>
              <a:rPr lang="zh-CN" altLang="fr-FR" sz="1600" dirty="0" smtClean="0"/>
              <a:t>就是里昂</a:t>
            </a:r>
            <a:r>
              <a:rPr lang="fr-FR" altLang="zh-CN" sz="1600" dirty="0" smtClean="0"/>
              <a:t>3</a:t>
            </a:r>
            <a:r>
              <a:rPr lang="zh-CN" altLang="fr-FR" sz="1600" dirty="0" smtClean="0"/>
              <a:t>大</a:t>
            </a:r>
            <a:r>
              <a:rPr lang="fr-FR" altLang="zh-CN" sz="1600" dirty="0" smtClean="0"/>
              <a:t>.</a:t>
            </a:r>
            <a:endParaRPr lang="fr-FR" sz="1600"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758033"/>
            <a:ext cx="7072498" cy="272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8322" y="4962522"/>
            <a:ext cx="1670372" cy="1108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1302" y="4962522"/>
            <a:ext cx="1701665" cy="1131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Connecteur droit avec flèche 5"/>
          <p:cNvCxnSpPr/>
          <p:nvPr/>
        </p:nvCxnSpPr>
        <p:spPr>
          <a:xfrm flipV="1">
            <a:off x="1691680" y="3429000"/>
            <a:ext cx="1008112" cy="15335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flipH="1" flipV="1">
            <a:off x="3131839" y="3434735"/>
            <a:ext cx="4400431" cy="13882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11118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251520" y="1849524"/>
            <a:ext cx="8280920" cy="1090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800" b="1" dirty="0" smtClean="0">
              <a:solidFill>
                <a:srgbClr val="444444"/>
              </a:solidFill>
              <a:latin typeface="Century Gothic" pitchFamily="34" charset="0"/>
            </a:endParaRPr>
          </a:p>
          <a:p>
            <a:pPr marL="457200" lvl="1" indent="0" eaLnBrk="1" hangingPunct="1">
              <a:lnSpc>
                <a:spcPct val="102000"/>
              </a:lnSpc>
              <a:buClr>
                <a:schemeClr val="tx1"/>
              </a:buClr>
              <a:buSzPct val="100000"/>
              <a:defRPr/>
            </a:pPr>
            <a:endParaRPr lang="zh-CN" altLang="fr-FR" sz="1600" b="1" dirty="0">
              <a:solidFill>
                <a:srgbClr val="444444"/>
              </a:solidFill>
              <a:latin typeface="Century Gothic" pitchFamily="34" charset="0"/>
            </a:endParaRPr>
          </a:p>
          <a:p>
            <a:pPr eaLnBrk="1" hangingPunct="1">
              <a:lnSpc>
                <a:spcPct val="102000"/>
              </a:lnSpc>
              <a:buClr>
                <a:srgbClr val="0066CC"/>
              </a:buClr>
              <a:buSzPct val="45000"/>
              <a:defRPr/>
            </a:pPr>
            <a:endParaRPr lang="en-GB" sz="2000" b="1" dirty="0">
              <a:solidFill>
                <a:srgbClr val="444444"/>
              </a:solidFill>
              <a:latin typeface="Century Gothic" pitchFamily="34" charset="0"/>
            </a:endParaRPr>
          </a:p>
          <a:p>
            <a:pPr eaLnBrk="1" hangingPunct="1"/>
            <a:endParaRPr lang="fr-FR" sz="2000" dirty="0">
              <a:solidFill>
                <a:srgbClr val="444444"/>
              </a:solidFill>
              <a:latin typeface="Century Gothic" pitchFamily="34" charset="0"/>
            </a:endParaRPr>
          </a:p>
        </p:txBody>
      </p:sp>
      <p:sp>
        <p:nvSpPr>
          <p:cNvPr id="8" name="ZoneTexte 7"/>
          <p:cNvSpPr txBox="1"/>
          <p:nvPr/>
        </p:nvSpPr>
        <p:spPr>
          <a:xfrm>
            <a:off x="1403648" y="1145517"/>
            <a:ext cx="6714501"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里昂</a:t>
            </a:r>
            <a:r>
              <a:rPr lang="fr-FR" altLang="zh-CN" sz="3500" b="1" dirty="0" smtClean="0">
                <a:solidFill>
                  <a:srgbClr val="009897"/>
                </a:solidFill>
                <a:latin typeface="Century Gothic" pitchFamily="34" charset="0"/>
              </a:rPr>
              <a:t>3</a:t>
            </a:r>
            <a:r>
              <a:rPr lang="zh-CN" altLang="fr-FR" sz="3500" b="1" dirty="0" smtClean="0">
                <a:solidFill>
                  <a:srgbClr val="009897"/>
                </a:solidFill>
                <a:latin typeface="Century Gothic" pitchFamily="34" charset="0"/>
              </a:rPr>
              <a:t>大国际关系部 </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037" y="2267615"/>
            <a:ext cx="4577374"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au 3"/>
          <p:cNvGraphicFramePr>
            <a:graphicFrameLocks noGrp="1"/>
          </p:cNvGraphicFramePr>
          <p:nvPr>
            <p:extLst>
              <p:ext uri="{D42A27DB-BD31-4B8C-83A1-F6EECF244321}">
                <p14:modId xmlns:p14="http://schemas.microsoft.com/office/powerpoint/2010/main" val="970966204"/>
              </p:ext>
            </p:extLst>
          </p:nvPr>
        </p:nvGraphicFramePr>
        <p:xfrm>
          <a:off x="229820" y="2028342"/>
          <a:ext cx="4104456" cy="4069080"/>
        </p:xfrm>
        <a:graphic>
          <a:graphicData uri="http://schemas.openxmlformats.org/drawingml/2006/table">
            <a:tbl>
              <a:tblPr firstRow="1" bandRow="1">
                <a:tableStyleId>{5C22544A-7EE6-4342-B048-85BDC9FD1C3A}</a:tableStyleId>
              </a:tblPr>
              <a:tblGrid>
                <a:gridCol w="4104456"/>
              </a:tblGrid>
              <a:tr h="3528392">
                <a:tc>
                  <a:txBody>
                    <a:bodyPr/>
                    <a:lstStyle/>
                    <a:p>
                      <a:r>
                        <a:rPr lang="zh-CN" altLang="fr-FR" dirty="0" smtClean="0"/>
                        <a:t>学校报到</a:t>
                      </a:r>
                      <a:endParaRPr lang="fr-FR" altLang="zh-CN" dirty="0" smtClean="0"/>
                    </a:p>
                    <a:p>
                      <a:endParaRPr lang="zh-CN" altLang="fr-FR" sz="900" dirty="0" smtClean="0"/>
                    </a:p>
                    <a:p>
                      <a:pPr>
                        <a:lnSpc>
                          <a:spcPct val="150000"/>
                        </a:lnSpc>
                      </a:pPr>
                      <a:r>
                        <a:rPr lang="fr-FR" altLang="zh-CN" dirty="0" smtClean="0"/>
                        <a:t>1</a:t>
                      </a:r>
                      <a:r>
                        <a:rPr lang="zh-CN" altLang="fr-FR" dirty="0" smtClean="0"/>
                        <a:t>，尽量避免在节假日和周末</a:t>
                      </a:r>
                      <a:r>
                        <a:rPr lang="fr-FR" altLang="zh-CN" dirty="0" smtClean="0"/>
                        <a:t>,</a:t>
                      </a:r>
                      <a:endParaRPr lang="zh-CN" altLang="fr-FR" dirty="0" smtClean="0"/>
                    </a:p>
                    <a:p>
                      <a:pPr>
                        <a:lnSpc>
                          <a:spcPct val="150000"/>
                        </a:lnSpc>
                      </a:pPr>
                      <a:r>
                        <a:rPr lang="fr-FR" altLang="zh-CN" dirty="0" smtClean="0"/>
                        <a:t>2</a:t>
                      </a:r>
                      <a:r>
                        <a:rPr lang="zh-CN" altLang="fr-FR" dirty="0" smtClean="0"/>
                        <a:t>，学校行政人员的办公时间 上午</a:t>
                      </a:r>
                      <a:r>
                        <a:rPr lang="fr-FR" altLang="zh-CN" dirty="0" smtClean="0"/>
                        <a:t>9</a:t>
                      </a:r>
                      <a:r>
                        <a:rPr lang="zh-CN" altLang="fr-FR" dirty="0" smtClean="0"/>
                        <a:t>点至</a:t>
                      </a:r>
                      <a:r>
                        <a:rPr lang="fr-FR" altLang="zh-CN" dirty="0" smtClean="0"/>
                        <a:t>12</a:t>
                      </a:r>
                      <a:r>
                        <a:rPr lang="zh-CN" altLang="fr-FR" dirty="0" smtClean="0"/>
                        <a:t>点 下午</a:t>
                      </a:r>
                      <a:r>
                        <a:rPr lang="fr-FR" altLang="zh-CN" dirty="0" smtClean="0"/>
                        <a:t>14</a:t>
                      </a:r>
                      <a:r>
                        <a:rPr lang="zh-CN" altLang="fr-FR" dirty="0" smtClean="0"/>
                        <a:t>点至</a:t>
                      </a:r>
                      <a:r>
                        <a:rPr lang="fr-FR" altLang="zh-CN" dirty="0" smtClean="0"/>
                        <a:t>17</a:t>
                      </a:r>
                      <a:r>
                        <a:rPr lang="zh-CN" altLang="fr-FR" dirty="0" smtClean="0"/>
                        <a:t>点</a:t>
                      </a:r>
                      <a:r>
                        <a:rPr lang="fr-FR" altLang="zh-CN" dirty="0" smtClean="0"/>
                        <a:t>,</a:t>
                      </a:r>
                      <a:endParaRPr lang="zh-CN" altLang="fr-FR" dirty="0" smtClean="0"/>
                    </a:p>
                    <a:p>
                      <a:pPr>
                        <a:lnSpc>
                          <a:spcPct val="150000"/>
                        </a:lnSpc>
                      </a:pPr>
                      <a:r>
                        <a:rPr lang="fr-FR" altLang="zh-CN" dirty="0" smtClean="0"/>
                        <a:t>3</a:t>
                      </a:r>
                      <a:r>
                        <a:rPr lang="zh-CN" altLang="fr-FR" dirty="0" smtClean="0"/>
                        <a:t>，学校没有机场接机服务</a:t>
                      </a:r>
                      <a:r>
                        <a:rPr lang="fr-FR" altLang="zh-CN" dirty="0" smtClean="0"/>
                        <a:t>,</a:t>
                      </a:r>
                      <a:endParaRPr lang="zh-CN" altLang="fr-FR" dirty="0" smtClean="0"/>
                    </a:p>
                    <a:p>
                      <a:pPr>
                        <a:lnSpc>
                          <a:spcPct val="150000"/>
                        </a:lnSpc>
                      </a:pPr>
                      <a:r>
                        <a:rPr lang="fr-FR" altLang="zh-CN" dirty="0" smtClean="0"/>
                        <a:t>4</a:t>
                      </a:r>
                      <a:r>
                        <a:rPr lang="zh-CN" altLang="fr-FR" dirty="0" smtClean="0"/>
                        <a:t>，学生必须到学校报到以后才能入住所预定的住房</a:t>
                      </a:r>
                      <a:r>
                        <a:rPr lang="fr-FR" altLang="zh-CN" dirty="0" smtClean="0"/>
                        <a:t>,</a:t>
                      </a:r>
                      <a:endParaRPr lang="zh-CN" altLang="fr-FR" dirty="0" smtClean="0"/>
                    </a:p>
                    <a:p>
                      <a:pPr>
                        <a:lnSpc>
                          <a:spcPct val="150000"/>
                        </a:lnSpc>
                      </a:pPr>
                      <a:r>
                        <a:rPr lang="fr-FR" altLang="zh-CN" dirty="0" smtClean="0"/>
                        <a:t>5</a:t>
                      </a:r>
                      <a:r>
                        <a:rPr lang="zh-CN" altLang="fr-FR" dirty="0" smtClean="0"/>
                        <a:t>，如果在学校不办公的情况下到达里昂的话，学生只能自己解决居住问题</a:t>
                      </a:r>
                      <a:r>
                        <a:rPr lang="fr-FR" altLang="zh-CN" dirty="0" smtClean="0"/>
                        <a:t>.</a:t>
                      </a:r>
                      <a:endParaRPr lang="zh-CN" altLang="fr-FR" dirty="0" smtClean="0"/>
                    </a:p>
                    <a:p>
                      <a:endParaRPr lang="fr-FR" dirty="0"/>
                    </a:p>
                  </a:txBody>
                  <a:tcPr/>
                </a:tc>
              </a:tr>
            </a:tbl>
          </a:graphicData>
        </a:graphic>
      </p:graphicFrame>
    </p:spTree>
    <p:extLst>
      <p:ext uri="{BB962C8B-B14F-4D97-AF65-F5344CB8AC3E}">
        <p14:creationId xmlns:p14="http://schemas.microsoft.com/office/powerpoint/2010/main" val="16243683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251520" y="1700808"/>
            <a:ext cx="8280920" cy="473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800" b="1" dirty="0" smtClean="0">
              <a:solidFill>
                <a:srgbClr val="444444"/>
              </a:solidFill>
              <a:latin typeface="Century Gothic" pitchFamily="34" charset="0"/>
            </a:endParaRPr>
          </a:p>
          <a:p>
            <a:pPr lvl="1" eaLnBrk="1" hangingPunct="1">
              <a:lnSpc>
                <a:spcPct val="102000"/>
              </a:lnSpc>
              <a:buClr>
                <a:schemeClr val="tx1"/>
              </a:buClr>
              <a:buSzPct val="100000"/>
              <a:buFont typeface="Arial" pitchFamily="34" charset="0"/>
              <a:buChar char="•"/>
              <a:defRPr/>
            </a:pPr>
            <a:r>
              <a:rPr lang="zh-CN" altLang="fr-FR" sz="2000" b="1" dirty="0">
                <a:latin typeface="Century Gothic" pitchFamily="34" charset="0"/>
              </a:rPr>
              <a:t>保险费</a:t>
            </a:r>
            <a:r>
              <a:rPr lang="zh-CN" altLang="fr-FR" sz="2000" b="1" dirty="0" smtClean="0">
                <a:latin typeface="Century Gothic" pitchFamily="34" charset="0"/>
              </a:rPr>
              <a:t>用</a:t>
            </a:r>
            <a:endParaRPr lang="fr-FR" altLang="zh-CN" sz="900" b="1" dirty="0" smtClean="0">
              <a:solidFill>
                <a:srgbClr val="444444"/>
              </a:solidFill>
              <a:latin typeface="Century Gothic" pitchFamily="34" charset="0"/>
            </a:endParaRPr>
          </a:p>
          <a:p>
            <a:pPr lvl="1" eaLnBrk="1" hangingPunct="1">
              <a:lnSpc>
                <a:spcPct val="150000"/>
              </a:lnSpc>
              <a:buClr>
                <a:schemeClr val="tx1"/>
              </a:buClr>
              <a:buSzPct val="100000"/>
              <a:buFont typeface="Wingdings" pitchFamily="2" charset="2"/>
              <a:buChar char="Ø"/>
              <a:defRPr/>
            </a:pPr>
            <a:r>
              <a:rPr lang="zh-CN" altLang="fr-FR" sz="1600" b="1" u="sng" dirty="0" smtClean="0">
                <a:solidFill>
                  <a:srgbClr val="444444"/>
                </a:solidFill>
                <a:latin typeface="Century Gothic" pitchFamily="34" charset="0"/>
              </a:rPr>
              <a:t>学</a:t>
            </a:r>
            <a:r>
              <a:rPr lang="zh-CN" altLang="fr-FR" sz="1600" b="1" u="sng" dirty="0">
                <a:solidFill>
                  <a:srgbClr val="444444"/>
                </a:solidFill>
                <a:latin typeface="Century Gothic" pitchFamily="34" charset="0"/>
              </a:rPr>
              <a:t>生社会医疗保险</a:t>
            </a:r>
            <a:r>
              <a:rPr lang="zh-CN" altLang="fr-FR" sz="1600" b="1" dirty="0">
                <a:solidFill>
                  <a:srgbClr val="444444"/>
                </a:solidFill>
                <a:latin typeface="Century Gothic" pitchFamily="34" charset="0"/>
              </a:rPr>
              <a:t> </a:t>
            </a:r>
            <a:r>
              <a:rPr lang="zh-CN" altLang="fr-FR" sz="1600" b="1" dirty="0" smtClean="0">
                <a:solidFill>
                  <a:srgbClr val="444444"/>
                </a:solidFill>
                <a:latin typeface="Century Gothic" pitchFamily="34" charset="0"/>
              </a:rPr>
              <a:t> </a:t>
            </a:r>
            <a:r>
              <a:rPr lang="fr-FR" altLang="zh-CN" sz="1600" b="1" dirty="0">
                <a:solidFill>
                  <a:srgbClr val="444444"/>
                </a:solidFill>
                <a:latin typeface="Century Gothic" pitchFamily="34" charset="0"/>
              </a:rPr>
              <a:t>assurance </a:t>
            </a:r>
            <a:r>
              <a:rPr lang="fr-FR" altLang="zh-CN" sz="1600" b="1" dirty="0" smtClean="0">
                <a:solidFill>
                  <a:srgbClr val="444444"/>
                </a:solidFill>
                <a:latin typeface="Century Gothic" pitchFamily="34" charset="0"/>
              </a:rPr>
              <a:t>sécurité sociale 28</a:t>
            </a:r>
            <a:r>
              <a:rPr lang="zh-CN" altLang="fr-FR" sz="1600" b="1" dirty="0">
                <a:solidFill>
                  <a:srgbClr val="444444"/>
                </a:solidFill>
                <a:latin typeface="Century Gothic" pitchFamily="34" charset="0"/>
              </a:rPr>
              <a:t>周岁以下的学生必须购买</a:t>
            </a:r>
            <a:r>
              <a:rPr lang="fr-FR" altLang="zh-CN" sz="1600" b="1" dirty="0" smtClean="0">
                <a:solidFill>
                  <a:srgbClr val="444444"/>
                </a:solidFill>
                <a:latin typeface="Century Gothic" pitchFamily="34" charset="0"/>
              </a:rPr>
              <a:t>215</a:t>
            </a:r>
            <a:r>
              <a:rPr lang="zh-CN" altLang="fr-FR" sz="1600" b="1" dirty="0" smtClean="0">
                <a:solidFill>
                  <a:srgbClr val="444444"/>
                </a:solidFill>
                <a:latin typeface="Century Gothic" pitchFamily="34" charset="0"/>
              </a:rPr>
              <a:t>欧元的</a:t>
            </a:r>
            <a:r>
              <a:rPr lang="zh-CN" altLang="fr-FR" sz="1600" b="1" dirty="0">
                <a:solidFill>
                  <a:srgbClr val="444444"/>
                </a:solidFill>
                <a:latin typeface="Century Gothic" pitchFamily="34" charset="0"/>
              </a:rPr>
              <a:t>学生医疗保</a:t>
            </a:r>
            <a:r>
              <a:rPr lang="zh-CN" altLang="fr-FR" sz="1600" b="1" dirty="0" smtClean="0">
                <a:solidFill>
                  <a:srgbClr val="444444"/>
                </a:solidFill>
                <a:latin typeface="Century Gothic" pitchFamily="34" charset="0"/>
              </a:rPr>
              <a:t>险 </a:t>
            </a:r>
            <a:r>
              <a:rPr lang="fr-FR" altLang="zh-CN" sz="1600" b="1" dirty="0" smtClean="0">
                <a:solidFill>
                  <a:srgbClr val="444444"/>
                </a:solidFill>
                <a:latin typeface="Century Gothic" pitchFamily="34" charset="0"/>
              </a:rPr>
              <a:t>(2016-17</a:t>
            </a:r>
            <a:r>
              <a:rPr lang="zh-CN" altLang="fr-FR" sz="1600" b="1" dirty="0" smtClean="0">
                <a:solidFill>
                  <a:srgbClr val="444444"/>
                </a:solidFill>
                <a:latin typeface="Century Gothic" pitchFamily="34" charset="0"/>
              </a:rPr>
              <a:t>大学年度</a:t>
            </a:r>
            <a:r>
              <a:rPr lang="fr-FR" altLang="zh-CN" sz="1600" b="1" dirty="0" smtClean="0">
                <a:solidFill>
                  <a:srgbClr val="444444"/>
                </a:solidFill>
                <a:latin typeface="Century Gothic" pitchFamily="34" charset="0"/>
              </a:rPr>
              <a:t>)</a:t>
            </a:r>
            <a:r>
              <a:rPr lang="zh-CN" altLang="fr-FR" sz="1600" b="1" dirty="0" smtClean="0">
                <a:solidFill>
                  <a:srgbClr val="444444"/>
                </a:solidFill>
                <a:latin typeface="Century Gothic" pitchFamily="34" charset="0"/>
              </a:rPr>
              <a:t>，</a:t>
            </a:r>
            <a:r>
              <a:rPr lang="zh-CN" altLang="fr-FR" sz="1600" b="1" dirty="0">
                <a:solidFill>
                  <a:srgbClr val="444444"/>
                </a:solidFill>
                <a:latin typeface="Century Gothic" pitchFamily="34" charset="0"/>
              </a:rPr>
              <a:t>在购买此保险之后，法国政府承担百分之</a:t>
            </a:r>
            <a:r>
              <a:rPr lang="fr-FR" altLang="zh-CN" sz="1600" b="1" dirty="0">
                <a:solidFill>
                  <a:srgbClr val="444444"/>
                </a:solidFill>
                <a:latin typeface="Century Gothic" pitchFamily="34" charset="0"/>
              </a:rPr>
              <a:t>70</a:t>
            </a:r>
            <a:r>
              <a:rPr lang="zh-CN" altLang="fr-FR" sz="1600" b="1" dirty="0">
                <a:solidFill>
                  <a:srgbClr val="444444"/>
                </a:solidFill>
                <a:latin typeface="Century Gothic" pitchFamily="34" charset="0"/>
              </a:rPr>
              <a:t>的医疗费用。以大学学年为计算单位</a:t>
            </a:r>
            <a:r>
              <a:rPr lang="zh-CN" altLang="fr-FR" sz="1600" b="1" dirty="0" smtClean="0">
                <a:solidFill>
                  <a:srgbClr val="444444"/>
                </a:solidFill>
                <a:latin typeface="Century Gothic" pitchFamily="34" charset="0"/>
              </a:rPr>
              <a:t>。</a:t>
            </a:r>
            <a:r>
              <a:rPr lang="zh-CN" altLang="fr-FR" sz="1600" b="1" dirty="0" smtClean="0">
                <a:solidFill>
                  <a:srgbClr val="C00000"/>
                </a:solidFill>
                <a:latin typeface="Century Gothic" pitchFamily="34" charset="0"/>
              </a:rPr>
              <a:t>注意</a:t>
            </a:r>
            <a:r>
              <a:rPr lang="fr-FR" altLang="zh-CN" sz="1600" b="1" dirty="0" smtClean="0">
                <a:solidFill>
                  <a:srgbClr val="C00000"/>
                </a:solidFill>
                <a:latin typeface="Century Gothic" pitchFamily="34" charset="0"/>
              </a:rPr>
              <a:t>, </a:t>
            </a:r>
            <a:r>
              <a:rPr lang="zh-CN" altLang="fr-FR" sz="1600" b="1" dirty="0">
                <a:solidFill>
                  <a:srgbClr val="C00000"/>
                </a:solidFill>
                <a:latin typeface="Century Gothic" pitchFamily="34" charset="0"/>
              </a:rPr>
              <a:t>学生社会医疗保</a:t>
            </a:r>
            <a:r>
              <a:rPr lang="zh-CN" altLang="fr-FR" sz="1600" b="1" dirty="0" smtClean="0">
                <a:solidFill>
                  <a:srgbClr val="C00000"/>
                </a:solidFill>
                <a:latin typeface="Century Gothic" pitchFamily="34" charset="0"/>
              </a:rPr>
              <a:t>险是从</a:t>
            </a:r>
            <a:r>
              <a:rPr lang="fr-FR" altLang="zh-CN" sz="1600" b="1" dirty="0" smtClean="0">
                <a:solidFill>
                  <a:srgbClr val="C00000"/>
                </a:solidFill>
                <a:latin typeface="Century Gothic" pitchFamily="34" charset="0"/>
              </a:rPr>
              <a:t>10</a:t>
            </a:r>
            <a:r>
              <a:rPr lang="zh-CN" altLang="fr-FR" sz="1600" b="1" dirty="0" smtClean="0">
                <a:solidFill>
                  <a:srgbClr val="C00000"/>
                </a:solidFill>
                <a:latin typeface="Century Gothic" pitchFamily="34" charset="0"/>
              </a:rPr>
              <a:t>月</a:t>
            </a:r>
            <a:r>
              <a:rPr lang="fr-FR" altLang="zh-CN" sz="1600" b="1" dirty="0" smtClean="0">
                <a:solidFill>
                  <a:srgbClr val="C00000"/>
                </a:solidFill>
                <a:latin typeface="Century Gothic" pitchFamily="34" charset="0"/>
              </a:rPr>
              <a:t>1</a:t>
            </a:r>
            <a:r>
              <a:rPr lang="zh-CN" altLang="fr-FR" sz="1600" b="1" dirty="0" smtClean="0">
                <a:solidFill>
                  <a:srgbClr val="C00000"/>
                </a:solidFill>
                <a:latin typeface="Century Gothic" pitchFamily="34" charset="0"/>
              </a:rPr>
              <a:t>日开始生效</a:t>
            </a:r>
            <a:r>
              <a:rPr lang="fr-FR" altLang="zh-CN" sz="1600" b="1" dirty="0" smtClean="0">
                <a:solidFill>
                  <a:srgbClr val="C00000"/>
                </a:solidFill>
                <a:latin typeface="Century Gothic" pitchFamily="34" charset="0"/>
              </a:rPr>
              <a:t>.</a:t>
            </a:r>
            <a:endParaRPr lang="zh-CN" altLang="fr-FR" sz="1600" b="1" dirty="0">
              <a:solidFill>
                <a:srgbClr val="C00000"/>
              </a:solidFill>
              <a:latin typeface="Century Gothic" pitchFamily="34" charset="0"/>
            </a:endParaRPr>
          </a:p>
          <a:p>
            <a:pPr lvl="1" eaLnBrk="1" hangingPunct="1">
              <a:lnSpc>
                <a:spcPct val="150000"/>
              </a:lnSpc>
              <a:buClr>
                <a:schemeClr val="tx1"/>
              </a:buClr>
              <a:buSzPct val="100000"/>
              <a:buFont typeface="Wingdings" pitchFamily="2" charset="2"/>
              <a:buChar char="Ø"/>
              <a:defRPr/>
            </a:pPr>
            <a:r>
              <a:rPr lang="zh-CN" altLang="fr-FR" sz="1600" b="1" dirty="0">
                <a:solidFill>
                  <a:srgbClr val="444444"/>
                </a:solidFill>
                <a:latin typeface="Century Gothic" pitchFamily="34" charset="0"/>
              </a:rPr>
              <a:t>此保险不适用于超过</a:t>
            </a:r>
            <a:r>
              <a:rPr lang="fr-FR" altLang="zh-CN" sz="1600" b="1" dirty="0">
                <a:solidFill>
                  <a:srgbClr val="444444"/>
                </a:solidFill>
                <a:latin typeface="Century Gothic" pitchFamily="34" charset="0"/>
              </a:rPr>
              <a:t>28 </a:t>
            </a:r>
            <a:r>
              <a:rPr lang="zh-CN" altLang="fr-FR" sz="1600" b="1" dirty="0">
                <a:solidFill>
                  <a:srgbClr val="444444"/>
                </a:solidFill>
                <a:latin typeface="Century Gothic" pitchFamily="34" charset="0"/>
              </a:rPr>
              <a:t>周岁的学生，建议购买相应的医疗保险</a:t>
            </a:r>
            <a:r>
              <a:rPr lang="zh-CN" altLang="fr-FR" sz="1600" b="1" dirty="0" smtClean="0">
                <a:solidFill>
                  <a:srgbClr val="444444"/>
                </a:solidFill>
                <a:latin typeface="Century Gothic" pitchFamily="34" charset="0"/>
              </a:rPr>
              <a:t>。</a:t>
            </a:r>
            <a:endParaRPr lang="zh-CN" altLang="fr-FR" sz="900" b="1" dirty="0">
              <a:solidFill>
                <a:srgbClr val="444444"/>
              </a:solidFill>
              <a:latin typeface="Century Gothic" pitchFamily="34" charset="0"/>
            </a:endParaRPr>
          </a:p>
          <a:p>
            <a:pPr lvl="1" eaLnBrk="1" hangingPunct="1">
              <a:lnSpc>
                <a:spcPct val="150000"/>
              </a:lnSpc>
              <a:buClr>
                <a:schemeClr val="tx1"/>
              </a:buClr>
              <a:buSzPct val="100000"/>
              <a:buFont typeface="Wingdings" pitchFamily="2" charset="2"/>
              <a:buChar char="Ø"/>
              <a:defRPr/>
            </a:pPr>
            <a:r>
              <a:rPr lang="zh-CN" altLang="fr-FR" sz="1600" b="1" u="sng" dirty="0" smtClean="0">
                <a:solidFill>
                  <a:srgbClr val="444444"/>
                </a:solidFill>
                <a:latin typeface="Century Gothic" pitchFamily="34" charset="0"/>
              </a:rPr>
              <a:t>社</a:t>
            </a:r>
            <a:r>
              <a:rPr lang="zh-CN" altLang="fr-FR" sz="1600" b="1" u="sng" dirty="0">
                <a:solidFill>
                  <a:srgbClr val="444444"/>
                </a:solidFill>
                <a:latin typeface="Century Gothic" pitchFamily="34" charset="0"/>
              </a:rPr>
              <a:t>会责任保险</a:t>
            </a:r>
            <a:r>
              <a:rPr lang="zh-CN" altLang="fr-FR" sz="1600" b="1" dirty="0">
                <a:solidFill>
                  <a:srgbClr val="444444"/>
                </a:solidFill>
                <a:latin typeface="Century Gothic" pitchFamily="34" charset="0"/>
              </a:rPr>
              <a:t> </a:t>
            </a:r>
            <a:r>
              <a:rPr lang="fr-FR" altLang="zh-CN" sz="1600" b="1" dirty="0">
                <a:solidFill>
                  <a:srgbClr val="444444"/>
                </a:solidFill>
                <a:latin typeface="Century Gothic" pitchFamily="34" charset="0"/>
              </a:rPr>
              <a:t>assurance </a:t>
            </a:r>
            <a:r>
              <a:rPr lang="fr-FR" altLang="zh-CN" sz="1600" b="1" dirty="0" smtClean="0">
                <a:solidFill>
                  <a:srgbClr val="444444"/>
                </a:solidFill>
                <a:latin typeface="Century Gothic" pitchFamily="34" charset="0"/>
              </a:rPr>
              <a:t>responsabilité civile 30</a:t>
            </a:r>
            <a:r>
              <a:rPr lang="zh-CN" altLang="fr-FR" sz="1600" b="1" dirty="0">
                <a:solidFill>
                  <a:srgbClr val="444444"/>
                </a:solidFill>
                <a:latin typeface="Century Gothic" pitchFamily="34" charset="0"/>
              </a:rPr>
              <a:t>欧元左右，以大学学年为计算单位</a:t>
            </a:r>
            <a:r>
              <a:rPr lang="zh-CN" altLang="fr-FR" sz="1600" b="1" dirty="0" smtClean="0">
                <a:solidFill>
                  <a:srgbClr val="444444"/>
                </a:solidFill>
                <a:latin typeface="Century Gothic" pitchFamily="34" charset="0"/>
              </a:rPr>
              <a:t>。</a:t>
            </a:r>
            <a:endParaRPr lang="zh-CN" altLang="fr-FR" sz="900" b="1" dirty="0">
              <a:solidFill>
                <a:srgbClr val="444444"/>
              </a:solidFill>
              <a:latin typeface="Century Gothic" pitchFamily="34" charset="0"/>
            </a:endParaRPr>
          </a:p>
          <a:p>
            <a:pPr lvl="1" eaLnBrk="1" hangingPunct="1">
              <a:lnSpc>
                <a:spcPct val="150000"/>
              </a:lnSpc>
              <a:buClr>
                <a:schemeClr val="tx1"/>
              </a:buClr>
              <a:buSzPct val="100000"/>
              <a:buFont typeface="Wingdings" pitchFamily="2" charset="2"/>
              <a:buChar char="Ø"/>
              <a:defRPr/>
            </a:pPr>
            <a:r>
              <a:rPr lang="zh-CN" altLang="fr-FR" sz="1600" b="1" u="sng" dirty="0" smtClean="0">
                <a:solidFill>
                  <a:srgbClr val="444444"/>
                </a:solidFill>
                <a:latin typeface="Century Gothic" pitchFamily="34" charset="0"/>
              </a:rPr>
              <a:t>房</a:t>
            </a:r>
            <a:r>
              <a:rPr lang="zh-CN" altLang="fr-FR" sz="1600" b="1" u="sng" dirty="0">
                <a:solidFill>
                  <a:srgbClr val="444444"/>
                </a:solidFill>
                <a:latin typeface="Century Gothic" pitchFamily="34" charset="0"/>
              </a:rPr>
              <a:t>屋保险 </a:t>
            </a:r>
            <a:r>
              <a:rPr lang="fr-FR" altLang="zh-CN" sz="1600" b="1" dirty="0">
                <a:solidFill>
                  <a:srgbClr val="444444"/>
                </a:solidFill>
                <a:latin typeface="Century Gothic" pitchFamily="34" charset="0"/>
              </a:rPr>
              <a:t>assurance habitation</a:t>
            </a:r>
            <a:r>
              <a:rPr lang="zh-CN" altLang="fr-FR" sz="1600" b="1" dirty="0" smtClean="0">
                <a:solidFill>
                  <a:srgbClr val="444444"/>
                </a:solidFill>
                <a:latin typeface="Century Gothic" pitchFamily="34" charset="0"/>
              </a:rPr>
              <a:t>对</a:t>
            </a:r>
            <a:r>
              <a:rPr lang="zh-CN" altLang="fr-FR" sz="1600" b="1" dirty="0">
                <a:solidFill>
                  <a:srgbClr val="444444"/>
                </a:solidFill>
                <a:latin typeface="Century Gothic" pitchFamily="34" charset="0"/>
              </a:rPr>
              <a:t>于有些住房机构来说，需要购买房屋保险。此房屋保险的金额在</a:t>
            </a:r>
            <a:r>
              <a:rPr lang="fr-FR" altLang="zh-CN" sz="1600" b="1" dirty="0">
                <a:solidFill>
                  <a:srgbClr val="444444"/>
                </a:solidFill>
                <a:latin typeface="Century Gothic" pitchFamily="34" charset="0"/>
              </a:rPr>
              <a:t>50</a:t>
            </a:r>
            <a:r>
              <a:rPr lang="zh-CN" altLang="fr-FR" sz="1600" b="1" dirty="0">
                <a:solidFill>
                  <a:srgbClr val="444444"/>
                </a:solidFill>
                <a:latin typeface="Century Gothic" pitchFamily="34" charset="0"/>
              </a:rPr>
              <a:t>左右</a:t>
            </a:r>
            <a:r>
              <a:rPr lang="zh-CN" altLang="fr-FR" sz="1600" b="1" dirty="0" smtClean="0">
                <a:solidFill>
                  <a:srgbClr val="444444"/>
                </a:solidFill>
                <a:latin typeface="Century Gothic" pitchFamily="34" charset="0"/>
              </a:rPr>
              <a:t>。</a:t>
            </a:r>
            <a:endParaRPr lang="fr-FR" altLang="zh-CN" sz="1600" b="1" dirty="0" smtClean="0">
              <a:solidFill>
                <a:srgbClr val="444444"/>
              </a:solidFill>
              <a:latin typeface="Century Gothic" pitchFamily="34" charset="0"/>
            </a:endParaRPr>
          </a:p>
          <a:p>
            <a:pPr lvl="1" eaLnBrk="1" hangingPunct="1">
              <a:lnSpc>
                <a:spcPct val="150000"/>
              </a:lnSpc>
              <a:buClr>
                <a:schemeClr val="tx1"/>
              </a:buClr>
              <a:buSzPct val="100000"/>
              <a:buFont typeface="Arial" pitchFamily="34" charset="0"/>
              <a:buChar char="•"/>
              <a:defRPr/>
            </a:pPr>
            <a:r>
              <a:rPr lang="zh-CN" altLang="fr-FR" sz="1600" b="1" dirty="0" smtClean="0">
                <a:solidFill>
                  <a:srgbClr val="C00000"/>
                </a:solidFill>
                <a:latin typeface="Century Gothic" pitchFamily="34" charset="0"/>
              </a:rPr>
              <a:t>注意房屋保险和社会责任保险是联在一起的</a:t>
            </a:r>
            <a:r>
              <a:rPr lang="fr-FR" altLang="zh-CN" sz="1600" b="1" dirty="0" smtClean="0">
                <a:solidFill>
                  <a:srgbClr val="C00000"/>
                </a:solidFill>
                <a:latin typeface="Century Gothic" pitchFamily="34" charset="0"/>
              </a:rPr>
              <a:t>, </a:t>
            </a:r>
            <a:r>
              <a:rPr lang="zh-CN" altLang="fr-FR" sz="1600" b="1" dirty="0" smtClean="0">
                <a:solidFill>
                  <a:srgbClr val="C00000"/>
                </a:solidFill>
                <a:latin typeface="Century Gothic" pitchFamily="34" charset="0"/>
              </a:rPr>
              <a:t>在银行开户的时候有相应的促销活动。</a:t>
            </a:r>
            <a:endParaRPr lang="fr-FR" altLang="zh-CN" sz="1600" b="1" dirty="0" smtClean="0">
              <a:solidFill>
                <a:srgbClr val="C00000"/>
              </a:solidFill>
              <a:latin typeface="Century Gothic" pitchFamily="34" charset="0"/>
            </a:endParaRPr>
          </a:p>
          <a:p>
            <a:pPr lvl="1" eaLnBrk="1" hangingPunct="1">
              <a:lnSpc>
                <a:spcPct val="150000"/>
              </a:lnSpc>
              <a:buClr>
                <a:schemeClr val="tx1"/>
              </a:buClr>
              <a:buSzPct val="100000"/>
              <a:buFont typeface="Arial" pitchFamily="34" charset="0"/>
              <a:buChar char="•"/>
              <a:defRPr/>
            </a:pPr>
            <a:r>
              <a:rPr lang="zh-CN" altLang="fr-FR" sz="1600" b="1" dirty="0">
                <a:solidFill>
                  <a:srgbClr val="C00000"/>
                </a:solidFill>
                <a:latin typeface="Century Gothic" pitchFamily="34" charset="0"/>
              </a:rPr>
              <a:t>同</a:t>
            </a:r>
            <a:r>
              <a:rPr lang="zh-CN" altLang="fr-FR" sz="1600" b="1" dirty="0" smtClean="0">
                <a:solidFill>
                  <a:srgbClr val="C00000"/>
                </a:solidFill>
                <a:latin typeface="Century Gothic" pitchFamily="34" charset="0"/>
              </a:rPr>
              <a:t>学们不必在到别的机构购买</a:t>
            </a:r>
            <a:r>
              <a:rPr lang="fr-FR" altLang="zh-CN" sz="1600" b="1" dirty="0" smtClean="0">
                <a:solidFill>
                  <a:srgbClr val="C00000"/>
                </a:solidFill>
                <a:latin typeface="Century Gothic" pitchFamily="34" charset="0"/>
              </a:rPr>
              <a:t>, </a:t>
            </a:r>
            <a:r>
              <a:rPr lang="zh-CN" altLang="fr-FR" sz="1600" b="1" dirty="0">
                <a:solidFill>
                  <a:srgbClr val="C00000"/>
                </a:solidFill>
                <a:latin typeface="Century Gothic" pitchFamily="34" charset="0"/>
              </a:rPr>
              <a:t>在银行开户的时</a:t>
            </a:r>
            <a:r>
              <a:rPr lang="zh-CN" altLang="fr-FR" sz="1600" b="1" dirty="0" smtClean="0">
                <a:solidFill>
                  <a:srgbClr val="C00000"/>
                </a:solidFill>
                <a:latin typeface="Century Gothic" pitchFamily="34" charset="0"/>
              </a:rPr>
              <a:t>候向银行购买就可</a:t>
            </a:r>
            <a:r>
              <a:rPr lang="zh-CN" altLang="fr-FR" sz="1600" b="1" dirty="0">
                <a:solidFill>
                  <a:srgbClr val="C00000"/>
                </a:solidFill>
                <a:latin typeface="Century Gothic" pitchFamily="34" charset="0"/>
              </a:rPr>
              <a:t>以了。</a:t>
            </a:r>
          </a:p>
        </p:txBody>
      </p:sp>
      <p:sp>
        <p:nvSpPr>
          <p:cNvPr id="8" name="ZoneTexte 7"/>
          <p:cNvSpPr txBox="1"/>
          <p:nvPr/>
        </p:nvSpPr>
        <p:spPr>
          <a:xfrm>
            <a:off x="1403648" y="1145517"/>
            <a:ext cx="6714501"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到</a:t>
            </a:r>
            <a:r>
              <a:rPr lang="zh-CN" altLang="fr-FR" sz="3500" b="1" dirty="0">
                <a:solidFill>
                  <a:srgbClr val="009897"/>
                </a:solidFill>
                <a:latin typeface="Century Gothic" pitchFamily="34" charset="0"/>
              </a:rPr>
              <a:t>达法国里昂后要注意的问题 </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39365939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179344"/>
            <a:ext cx="9144000" cy="678656"/>
          </a:xfrm>
          <a:prstGeom prst="rect">
            <a:avLst/>
          </a:prstGeom>
        </p:spPr>
      </p:pic>
      <p:sp>
        <p:nvSpPr>
          <p:cNvPr id="7" name="ZoneTexte 12"/>
          <p:cNvSpPr txBox="1">
            <a:spLocks noChangeArrowheads="1"/>
          </p:cNvSpPr>
          <p:nvPr/>
        </p:nvSpPr>
        <p:spPr bwMode="auto">
          <a:xfrm>
            <a:off x="251520" y="1700808"/>
            <a:ext cx="8280920" cy="4372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02000"/>
              </a:lnSpc>
              <a:buClr>
                <a:srgbClr val="0066CC"/>
              </a:buClr>
              <a:buSzPct val="45000"/>
              <a:defRPr/>
            </a:pPr>
            <a:endParaRPr lang="fr-FR" sz="800" b="1" dirty="0" smtClean="0">
              <a:solidFill>
                <a:srgbClr val="444444"/>
              </a:solidFill>
              <a:latin typeface="Century Gothic" pitchFamily="34" charset="0"/>
            </a:endParaRPr>
          </a:p>
          <a:p>
            <a:pPr marL="800100" lvl="1" indent="-342900" eaLnBrk="1" hangingPunct="1">
              <a:lnSpc>
                <a:spcPct val="150000"/>
              </a:lnSpc>
              <a:buClr>
                <a:schemeClr val="tx1"/>
              </a:buClr>
              <a:buSzPct val="100000"/>
              <a:buFont typeface="Arial" pitchFamily="34" charset="0"/>
              <a:buChar char="•"/>
              <a:defRPr/>
            </a:pPr>
            <a:r>
              <a:rPr lang="zh-CN" altLang="fr-FR" sz="2000" b="1" dirty="0" smtClean="0">
                <a:latin typeface="Century Gothic" pitchFamily="34" charset="0"/>
              </a:rPr>
              <a:t>日常费用 以月计算</a:t>
            </a:r>
          </a:p>
          <a:p>
            <a:pPr lvl="1" eaLnBrk="1" hangingPunct="1">
              <a:lnSpc>
                <a:spcPct val="150000"/>
              </a:lnSpc>
              <a:buClr>
                <a:schemeClr val="tx1"/>
              </a:buClr>
              <a:buSzPct val="100000"/>
              <a:buFont typeface="Wingdings" pitchFamily="2" charset="2"/>
              <a:buChar char="Ø"/>
              <a:defRPr/>
            </a:pPr>
            <a:r>
              <a:rPr lang="zh-CN" altLang="fr-FR" sz="1600" b="1" dirty="0" smtClean="0">
                <a:solidFill>
                  <a:srgbClr val="444444"/>
                </a:solidFill>
                <a:latin typeface="Century Gothic" pitchFamily="34" charset="0"/>
              </a:rPr>
              <a:t> </a:t>
            </a:r>
            <a:r>
              <a:rPr lang="zh-CN" altLang="fr-FR" sz="1600" b="1" u="sng" dirty="0" smtClean="0">
                <a:solidFill>
                  <a:srgbClr val="444444"/>
                </a:solidFill>
                <a:latin typeface="Century Gothic" pitchFamily="34" charset="0"/>
              </a:rPr>
              <a:t>住宿</a:t>
            </a:r>
            <a:r>
              <a:rPr lang="fr-FR" altLang="zh-CN" sz="1600" b="1" u="sng" dirty="0" smtClean="0">
                <a:solidFill>
                  <a:srgbClr val="444444"/>
                </a:solidFill>
                <a:latin typeface="Century Gothic" pitchFamily="34" charset="0"/>
              </a:rPr>
              <a:t>:</a:t>
            </a:r>
            <a:r>
              <a:rPr lang="zh-CN" altLang="fr-FR" sz="1600" b="1" u="sng" dirty="0" smtClean="0">
                <a:solidFill>
                  <a:srgbClr val="444444"/>
                </a:solidFill>
                <a:latin typeface="Century Gothic" pitchFamily="34" charset="0"/>
              </a:rPr>
              <a:t>   </a:t>
            </a:r>
            <a:r>
              <a:rPr lang="zh-CN" altLang="fr-FR" sz="1600" b="1" dirty="0" smtClean="0">
                <a:solidFill>
                  <a:srgbClr val="444444"/>
                </a:solidFill>
                <a:latin typeface="Century Gothic" pitchFamily="34" charset="0"/>
              </a:rPr>
              <a:t>大学公寓 </a:t>
            </a:r>
            <a:r>
              <a:rPr lang="fr-FR" altLang="zh-CN" sz="1600" b="1" dirty="0" smtClean="0">
                <a:solidFill>
                  <a:srgbClr val="444444"/>
                </a:solidFill>
                <a:latin typeface="Century Gothic" pitchFamily="34" charset="0"/>
              </a:rPr>
              <a:t>150</a:t>
            </a:r>
            <a:r>
              <a:rPr lang="zh-CN" altLang="fr-FR" sz="1600" b="1" dirty="0" smtClean="0">
                <a:solidFill>
                  <a:srgbClr val="444444"/>
                </a:solidFill>
                <a:latin typeface="Century Gothic" pitchFamily="34" charset="0"/>
              </a:rPr>
              <a:t>欧元至</a:t>
            </a:r>
            <a:r>
              <a:rPr lang="fr-FR" altLang="zh-CN" sz="1600" b="1" dirty="0" smtClean="0">
                <a:solidFill>
                  <a:srgbClr val="444444"/>
                </a:solidFill>
                <a:latin typeface="Century Gothic" pitchFamily="34" charset="0"/>
              </a:rPr>
              <a:t>300</a:t>
            </a:r>
            <a:r>
              <a:rPr lang="zh-CN" altLang="fr-FR" sz="1600" b="1" dirty="0" smtClean="0">
                <a:solidFill>
                  <a:srgbClr val="444444"/>
                </a:solidFill>
                <a:latin typeface="Century Gothic" pitchFamily="34" charset="0"/>
              </a:rPr>
              <a:t>欧元</a:t>
            </a:r>
            <a:r>
              <a:rPr lang="zh-CN" altLang="fr-FR" sz="1600" b="1" dirty="0">
                <a:solidFill>
                  <a:srgbClr val="444444"/>
                </a:solidFill>
                <a:latin typeface="Century Gothic" pitchFamily="34" charset="0"/>
              </a:rPr>
              <a:t>左右，以月计算</a:t>
            </a:r>
            <a:r>
              <a:rPr lang="zh-CN" altLang="fr-FR" sz="1600" b="1" dirty="0" smtClean="0">
                <a:solidFill>
                  <a:srgbClr val="444444"/>
                </a:solidFill>
                <a:latin typeface="Century Gothic" pitchFamily="34" charset="0"/>
              </a:rPr>
              <a:t>。</a:t>
            </a:r>
          </a:p>
          <a:p>
            <a:pPr marL="457200" lvl="1" indent="0" eaLnBrk="1" hangingPunct="1">
              <a:lnSpc>
                <a:spcPct val="150000"/>
              </a:lnSpc>
              <a:buClr>
                <a:schemeClr val="tx1"/>
              </a:buClr>
              <a:buSzPct val="100000"/>
              <a:defRPr/>
            </a:pPr>
            <a:r>
              <a:rPr lang="zh-CN" altLang="fr-FR" sz="1600" b="1" dirty="0">
                <a:solidFill>
                  <a:srgbClr val="444444"/>
                </a:solidFill>
                <a:latin typeface="Century Gothic" pitchFamily="34" charset="0"/>
              </a:rPr>
              <a:t>	   </a:t>
            </a:r>
            <a:r>
              <a:rPr lang="fr-FR" altLang="zh-CN" sz="1600" b="1" dirty="0">
                <a:solidFill>
                  <a:srgbClr val="444444"/>
                </a:solidFill>
                <a:latin typeface="Century Gothic" pitchFamily="34" charset="0"/>
              </a:rPr>
              <a:t> </a:t>
            </a:r>
            <a:r>
              <a:rPr lang="fr-FR" altLang="zh-CN" sz="1600" b="1" dirty="0" smtClean="0">
                <a:solidFill>
                  <a:srgbClr val="444444"/>
                </a:solidFill>
                <a:latin typeface="Century Gothic" pitchFamily="34" charset="0"/>
              </a:rPr>
              <a:t>     </a:t>
            </a:r>
            <a:r>
              <a:rPr lang="zh-CN" altLang="fr-FR" sz="1600" b="1" dirty="0" smtClean="0">
                <a:solidFill>
                  <a:srgbClr val="444444"/>
                </a:solidFill>
                <a:latin typeface="Century Gothic" pitchFamily="34" charset="0"/>
              </a:rPr>
              <a:t>私</a:t>
            </a:r>
            <a:r>
              <a:rPr lang="zh-CN" altLang="fr-FR" sz="1600" b="1" dirty="0">
                <a:solidFill>
                  <a:srgbClr val="444444"/>
                </a:solidFill>
                <a:latin typeface="Century Gothic" pitchFamily="34" charset="0"/>
              </a:rPr>
              <a:t>人公寓</a:t>
            </a:r>
            <a:r>
              <a:rPr lang="fr-FR" altLang="zh-CN" sz="1600" b="1" dirty="0">
                <a:solidFill>
                  <a:srgbClr val="444444"/>
                </a:solidFill>
                <a:latin typeface="Century Gothic" pitchFamily="34" charset="0"/>
              </a:rPr>
              <a:t>400 </a:t>
            </a:r>
            <a:r>
              <a:rPr lang="zh-CN" altLang="fr-FR" sz="1600" b="1" dirty="0">
                <a:solidFill>
                  <a:srgbClr val="444444"/>
                </a:solidFill>
                <a:latin typeface="Century Gothic" pitchFamily="34" charset="0"/>
              </a:rPr>
              <a:t>欧元至</a:t>
            </a:r>
            <a:r>
              <a:rPr lang="fr-FR" altLang="zh-CN" sz="1600" b="1" dirty="0">
                <a:solidFill>
                  <a:srgbClr val="444444"/>
                </a:solidFill>
                <a:latin typeface="Century Gothic" pitchFamily="34" charset="0"/>
              </a:rPr>
              <a:t>650</a:t>
            </a:r>
            <a:r>
              <a:rPr lang="zh-CN" altLang="fr-FR" sz="1600" b="1" dirty="0">
                <a:solidFill>
                  <a:srgbClr val="444444"/>
                </a:solidFill>
                <a:latin typeface="Century Gothic" pitchFamily="34" charset="0"/>
              </a:rPr>
              <a:t>欧元以上，以月计算</a:t>
            </a:r>
            <a:r>
              <a:rPr lang="zh-CN" altLang="fr-FR" sz="1600" b="1" dirty="0" smtClean="0">
                <a:solidFill>
                  <a:srgbClr val="444444"/>
                </a:solidFill>
                <a:latin typeface="Century Gothic" pitchFamily="34" charset="0"/>
              </a:rPr>
              <a:t>。</a:t>
            </a:r>
            <a:endParaRPr lang="zh-CN" altLang="fr-FR" sz="1600" b="1" dirty="0">
              <a:solidFill>
                <a:srgbClr val="444444"/>
              </a:solidFill>
              <a:latin typeface="Century Gothic" pitchFamily="34" charset="0"/>
            </a:endParaRPr>
          </a:p>
          <a:p>
            <a:pPr lvl="1" eaLnBrk="1" hangingPunct="1">
              <a:lnSpc>
                <a:spcPct val="150000"/>
              </a:lnSpc>
              <a:buClr>
                <a:schemeClr val="tx1"/>
              </a:buClr>
              <a:buSzPct val="100000"/>
              <a:buFont typeface="Wingdings" pitchFamily="2" charset="2"/>
              <a:buChar char="Ø"/>
              <a:defRPr/>
            </a:pPr>
            <a:r>
              <a:rPr lang="zh-CN" altLang="fr-FR" sz="1600" b="1" dirty="0">
                <a:solidFill>
                  <a:srgbClr val="444444"/>
                </a:solidFill>
                <a:latin typeface="Century Gothic" pitchFamily="34" charset="0"/>
              </a:rPr>
              <a:t> </a:t>
            </a:r>
            <a:r>
              <a:rPr lang="zh-CN" altLang="fr-FR" sz="1600" b="1" u="sng" dirty="0">
                <a:solidFill>
                  <a:srgbClr val="444444"/>
                </a:solidFill>
                <a:latin typeface="Century Gothic" pitchFamily="34" charset="0"/>
              </a:rPr>
              <a:t>房屋补贴</a:t>
            </a:r>
            <a:r>
              <a:rPr lang="zh-CN" altLang="fr-FR" sz="1600" b="1" dirty="0">
                <a:solidFill>
                  <a:srgbClr val="444444"/>
                </a:solidFill>
                <a:latin typeface="Century Gothic" pitchFamily="34" charset="0"/>
              </a:rPr>
              <a:t> </a:t>
            </a:r>
            <a:r>
              <a:rPr lang="fr-FR" altLang="zh-CN" sz="1600" b="1" dirty="0" smtClean="0">
                <a:solidFill>
                  <a:srgbClr val="444444"/>
                </a:solidFill>
                <a:latin typeface="Century Gothic" pitchFamily="34" charset="0"/>
              </a:rPr>
              <a:t>: </a:t>
            </a:r>
            <a:r>
              <a:rPr lang="zh-CN" altLang="fr-FR" sz="1600" b="1" dirty="0" smtClean="0">
                <a:solidFill>
                  <a:srgbClr val="444444"/>
                </a:solidFill>
                <a:latin typeface="Century Gothic" pitchFamily="34" charset="0"/>
              </a:rPr>
              <a:t>根</a:t>
            </a:r>
            <a:r>
              <a:rPr lang="zh-CN" altLang="fr-FR" sz="1600" b="1" dirty="0">
                <a:solidFill>
                  <a:srgbClr val="444444"/>
                </a:solidFill>
                <a:latin typeface="Century Gothic" pitchFamily="34" charset="0"/>
              </a:rPr>
              <a:t>据法国社会保障体系规定，所有学生在得到法国学生居留以后都可以申请房屋补贴，补贴的金额从</a:t>
            </a:r>
            <a:r>
              <a:rPr lang="fr-FR" altLang="zh-CN" sz="1600" b="1" dirty="0">
                <a:solidFill>
                  <a:srgbClr val="444444"/>
                </a:solidFill>
                <a:latin typeface="Century Gothic" pitchFamily="34" charset="0"/>
              </a:rPr>
              <a:t>50 </a:t>
            </a:r>
            <a:r>
              <a:rPr lang="zh-CN" altLang="fr-FR" sz="1600" b="1" dirty="0">
                <a:solidFill>
                  <a:srgbClr val="444444"/>
                </a:solidFill>
                <a:latin typeface="Century Gothic" pitchFamily="34" charset="0"/>
              </a:rPr>
              <a:t>欧元至</a:t>
            </a:r>
            <a:r>
              <a:rPr lang="fr-FR" altLang="zh-CN" sz="1600" b="1" dirty="0">
                <a:solidFill>
                  <a:srgbClr val="444444"/>
                </a:solidFill>
                <a:latin typeface="Century Gothic" pitchFamily="34" charset="0"/>
              </a:rPr>
              <a:t>250</a:t>
            </a:r>
            <a:r>
              <a:rPr lang="zh-CN" altLang="fr-FR" sz="1600" b="1" dirty="0">
                <a:solidFill>
                  <a:srgbClr val="444444"/>
                </a:solidFill>
                <a:latin typeface="Century Gothic" pitchFamily="34" charset="0"/>
              </a:rPr>
              <a:t>欧元不等。此补贴的计算比较复杂，由法国国家房补中心计算和提供</a:t>
            </a:r>
            <a:r>
              <a:rPr lang="zh-CN" altLang="fr-FR" sz="1600" b="1" dirty="0" smtClean="0">
                <a:solidFill>
                  <a:srgbClr val="444444"/>
                </a:solidFill>
                <a:latin typeface="Century Gothic" pitchFamily="34" charset="0"/>
              </a:rPr>
              <a:t>。</a:t>
            </a:r>
            <a:r>
              <a:rPr lang="fr-FR" altLang="zh-CN" sz="1600" b="1" dirty="0">
                <a:solidFill>
                  <a:srgbClr val="444444"/>
                </a:solidFill>
                <a:latin typeface="Century Gothic" pitchFamily="34" charset="0"/>
                <a:hlinkClick r:id="rId3"/>
              </a:rPr>
              <a:t>http://www.caf.fr</a:t>
            </a:r>
            <a:r>
              <a:rPr lang="fr-FR" altLang="zh-CN" sz="1600" b="1" dirty="0" smtClean="0">
                <a:solidFill>
                  <a:srgbClr val="444444"/>
                </a:solidFill>
                <a:latin typeface="Century Gothic" pitchFamily="34" charset="0"/>
                <a:hlinkClick r:id="rId3"/>
              </a:rPr>
              <a:t>/</a:t>
            </a:r>
            <a:r>
              <a:rPr lang="fr-FR" altLang="zh-CN" sz="1600" b="1" dirty="0" smtClean="0">
                <a:solidFill>
                  <a:srgbClr val="444444"/>
                </a:solidFill>
                <a:latin typeface="Century Gothic" pitchFamily="34" charset="0"/>
              </a:rPr>
              <a:t> </a:t>
            </a:r>
            <a:r>
              <a:rPr lang="zh-CN" altLang="fr-FR" sz="1600" b="1" dirty="0" smtClean="0">
                <a:solidFill>
                  <a:srgbClr val="444444"/>
                </a:solidFill>
                <a:latin typeface="Century Gothic" pitchFamily="34" charset="0"/>
              </a:rPr>
              <a:t>请提供法语出身公证书</a:t>
            </a:r>
            <a:r>
              <a:rPr lang="fr-FR" altLang="zh-CN" sz="1600" b="1" dirty="0" smtClean="0">
                <a:solidFill>
                  <a:srgbClr val="444444"/>
                </a:solidFill>
                <a:latin typeface="Century Gothic" pitchFamily="34" charset="0"/>
              </a:rPr>
              <a:t>.</a:t>
            </a:r>
            <a:endParaRPr lang="zh-CN" altLang="fr-FR" sz="1600" b="1" dirty="0">
              <a:solidFill>
                <a:srgbClr val="444444"/>
              </a:solidFill>
              <a:latin typeface="Century Gothic" pitchFamily="34" charset="0"/>
            </a:endParaRPr>
          </a:p>
          <a:p>
            <a:pPr lvl="1" eaLnBrk="1" hangingPunct="1">
              <a:lnSpc>
                <a:spcPct val="150000"/>
              </a:lnSpc>
              <a:buClr>
                <a:schemeClr val="tx1"/>
              </a:buClr>
              <a:buSzPct val="100000"/>
              <a:buFont typeface="Wingdings" pitchFamily="2" charset="2"/>
              <a:buChar char="Ø"/>
              <a:defRPr/>
            </a:pPr>
            <a:r>
              <a:rPr lang="zh-CN" altLang="fr-FR" sz="1600" b="1" dirty="0">
                <a:solidFill>
                  <a:srgbClr val="444444"/>
                </a:solidFill>
                <a:latin typeface="Century Gothic" pitchFamily="34" charset="0"/>
              </a:rPr>
              <a:t> </a:t>
            </a:r>
            <a:r>
              <a:rPr lang="zh-CN" altLang="fr-FR" sz="1600" b="1" u="sng" dirty="0">
                <a:solidFill>
                  <a:srgbClr val="444444"/>
                </a:solidFill>
                <a:latin typeface="Century Gothic" pitchFamily="34" charset="0"/>
              </a:rPr>
              <a:t>食</a:t>
            </a:r>
            <a:r>
              <a:rPr lang="zh-CN" altLang="fr-FR" sz="1600" b="1" u="sng" dirty="0" smtClean="0">
                <a:solidFill>
                  <a:srgbClr val="444444"/>
                </a:solidFill>
                <a:latin typeface="Century Gothic" pitchFamily="34" charset="0"/>
              </a:rPr>
              <a:t>品</a:t>
            </a:r>
            <a:r>
              <a:rPr lang="fr-FR" altLang="zh-CN" sz="1600" b="1" u="sng" dirty="0" smtClean="0">
                <a:solidFill>
                  <a:srgbClr val="444444"/>
                </a:solidFill>
                <a:latin typeface="Century Gothic" pitchFamily="34" charset="0"/>
              </a:rPr>
              <a:t>:</a:t>
            </a:r>
            <a:r>
              <a:rPr lang="zh-CN" altLang="fr-FR" sz="1600" b="1" dirty="0" smtClean="0">
                <a:solidFill>
                  <a:srgbClr val="444444"/>
                </a:solidFill>
                <a:latin typeface="Century Gothic" pitchFamily="34" charset="0"/>
              </a:rPr>
              <a:t>    </a:t>
            </a:r>
            <a:r>
              <a:rPr lang="fr-FR" altLang="zh-CN" sz="1600" b="1" dirty="0">
                <a:solidFill>
                  <a:srgbClr val="444444"/>
                </a:solidFill>
                <a:latin typeface="Century Gothic" pitchFamily="34" charset="0"/>
              </a:rPr>
              <a:t>150 </a:t>
            </a:r>
            <a:r>
              <a:rPr lang="zh-CN" altLang="fr-FR" sz="1600" b="1" dirty="0">
                <a:solidFill>
                  <a:srgbClr val="444444"/>
                </a:solidFill>
                <a:latin typeface="Century Gothic" pitchFamily="34" charset="0"/>
              </a:rPr>
              <a:t>欧元至</a:t>
            </a:r>
            <a:r>
              <a:rPr lang="fr-FR" altLang="zh-CN" sz="1600" b="1" dirty="0">
                <a:solidFill>
                  <a:srgbClr val="444444"/>
                </a:solidFill>
                <a:latin typeface="Century Gothic" pitchFamily="34" charset="0"/>
              </a:rPr>
              <a:t>200 </a:t>
            </a:r>
            <a:r>
              <a:rPr lang="zh-CN" altLang="fr-FR" sz="1600" b="1" dirty="0">
                <a:solidFill>
                  <a:srgbClr val="444444"/>
                </a:solidFill>
                <a:latin typeface="Century Gothic" pitchFamily="34" charset="0"/>
              </a:rPr>
              <a:t>欧元左右，以月计算。</a:t>
            </a:r>
          </a:p>
          <a:p>
            <a:pPr lvl="1" eaLnBrk="1" hangingPunct="1">
              <a:lnSpc>
                <a:spcPct val="150000"/>
              </a:lnSpc>
              <a:buClr>
                <a:schemeClr val="tx1"/>
              </a:buClr>
              <a:buSzPct val="100000"/>
              <a:buFont typeface="Wingdings" pitchFamily="2" charset="2"/>
              <a:buChar char="Ø"/>
              <a:defRPr/>
            </a:pPr>
            <a:r>
              <a:rPr lang="zh-CN" altLang="fr-FR" sz="1600" b="1" dirty="0">
                <a:solidFill>
                  <a:srgbClr val="444444"/>
                </a:solidFill>
                <a:latin typeface="Century Gothic" pitchFamily="34" charset="0"/>
              </a:rPr>
              <a:t> </a:t>
            </a:r>
            <a:r>
              <a:rPr lang="zh-CN" altLang="fr-FR" sz="1600" b="1" u="sng" dirty="0">
                <a:solidFill>
                  <a:srgbClr val="444444"/>
                </a:solidFill>
                <a:latin typeface="Century Gothic" pitchFamily="34" charset="0"/>
              </a:rPr>
              <a:t>交</a:t>
            </a:r>
            <a:r>
              <a:rPr lang="zh-CN" altLang="fr-FR" sz="1600" b="1" u="sng" dirty="0" smtClean="0">
                <a:solidFill>
                  <a:srgbClr val="444444"/>
                </a:solidFill>
                <a:latin typeface="Century Gothic" pitchFamily="34" charset="0"/>
              </a:rPr>
              <a:t>通</a:t>
            </a:r>
            <a:r>
              <a:rPr lang="fr-FR" altLang="zh-CN" sz="1600" b="1" u="sng" dirty="0" smtClean="0">
                <a:solidFill>
                  <a:srgbClr val="444444"/>
                </a:solidFill>
                <a:latin typeface="Century Gothic" pitchFamily="34" charset="0"/>
              </a:rPr>
              <a:t>:</a:t>
            </a:r>
            <a:r>
              <a:rPr lang="zh-CN" altLang="fr-FR" sz="1600" b="1" dirty="0" smtClean="0">
                <a:solidFill>
                  <a:srgbClr val="444444"/>
                </a:solidFill>
                <a:latin typeface="Century Gothic" pitchFamily="34" charset="0"/>
              </a:rPr>
              <a:t>    </a:t>
            </a:r>
            <a:r>
              <a:rPr lang="fr-FR" altLang="zh-CN" sz="1600" b="1" dirty="0" smtClean="0">
                <a:solidFill>
                  <a:srgbClr val="444444"/>
                </a:solidFill>
                <a:latin typeface="Century Gothic" pitchFamily="34" charset="0"/>
              </a:rPr>
              <a:t>28</a:t>
            </a:r>
            <a:r>
              <a:rPr lang="zh-CN" altLang="fr-FR" sz="1600" b="1" dirty="0">
                <a:solidFill>
                  <a:srgbClr val="444444"/>
                </a:solidFill>
                <a:latin typeface="Century Gothic" pitchFamily="34" charset="0"/>
              </a:rPr>
              <a:t>周岁以</a:t>
            </a:r>
            <a:r>
              <a:rPr lang="zh-CN" altLang="fr-FR" sz="1600" b="1" dirty="0" smtClean="0">
                <a:solidFill>
                  <a:srgbClr val="444444"/>
                </a:solidFill>
                <a:latin typeface="Century Gothic" pitchFamily="34" charset="0"/>
              </a:rPr>
              <a:t>下学生的月</a:t>
            </a:r>
            <a:r>
              <a:rPr lang="zh-CN" altLang="fr-FR" sz="1600" b="1" dirty="0">
                <a:solidFill>
                  <a:srgbClr val="444444"/>
                </a:solidFill>
                <a:latin typeface="Century Gothic" pitchFamily="34" charset="0"/>
              </a:rPr>
              <a:t>票价格</a:t>
            </a:r>
            <a:r>
              <a:rPr lang="zh-CN" altLang="fr-FR" sz="1600" b="1" dirty="0" smtClean="0">
                <a:solidFill>
                  <a:srgbClr val="444444"/>
                </a:solidFill>
                <a:latin typeface="Century Gothic" pitchFamily="34" charset="0"/>
              </a:rPr>
              <a:t>为</a:t>
            </a:r>
            <a:r>
              <a:rPr lang="fr-FR" altLang="zh-CN" sz="1600" b="1" dirty="0" smtClean="0">
                <a:solidFill>
                  <a:srgbClr val="444444"/>
                </a:solidFill>
                <a:latin typeface="Century Gothic" pitchFamily="34" charset="0"/>
              </a:rPr>
              <a:t>31.5 </a:t>
            </a:r>
            <a:r>
              <a:rPr lang="zh-CN" altLang="fr-FR" sz="1600" b="1" dirty="0">
                <a:solidFill>
                  <a:srgbClr val="444444"/>
                </a:solidFill>
                <a:latin typeface="Century Gothic" pitchFamily="34" charset="0"/>
              </a:rPr>
              <a:t>欧元</a:t>
            </a:r>
            <a:r>
              <a:rPr lang="zh-CN" altLang="fr-FR" sz="1600" b="1" dirty="0" smtClean="0">
                <a:solidFill>
                  <a:srgbClr val="444444"/>
                </a:solidFill>
                <a:latin typeface="Century Gothic" pitchFamily="34" charset="0"/>
              </a:rPr>
              <a:t>，超</a:t>
            </a:r>
            <a:r>
              <a:rPr lang="zh-CN" altLang="fr-FR" sz="1600" b="1" dirty="0">
                <a:solidFill>
                  <a:srgbClr val="444444"/>
                </a:solidFill>
                <a:latin typeface="Century Gothic" pitchFamily="34" charset="0"/>
              </a:rPr>
              <a:t>过</a:t>
            </a:r>
            <a:r>
              <a:rPr lang="fr-FR" altLang="zh-CN" sz="1600" b="1" dirty="0">
                <a:solidFill>
                  <a:srgbClr val="444444"/>
                </a:solidFill>
                <a:latin typeface="Century Gothic" pitchFamily="34" charset="0"/>
              </a:rPr>
              <a:t>28</a:t>
            </a:r>
            <a:r>
              <a:rPr lang="zh-CN" altLang="fr-FR" sz="1600" b="1" dirty="0">
                <a:solidFill>
                  <a:srgbClr val="444444"/>
                </a:solidFill>
                <a:latin typeface="Century Gothic" pitchFamily="34" charset="0"/>
              </a:rPr>
              <a:t>周</a:t>
            </a:r>
            <a:r>
              <a:rPr lang="zh-CN" altLang="fr-FR" sz="1600" b="1" dirty="0" smtClean="0">
                <a:solidFill>
                  <a:srgbClr val="444444"/>
                </a:solidFill>
                <a:latin typeface="Century Gothic" pitchFamily="34" charset="0"/>
              </a:rPr>
              <a:t>岁学</a:t>
            </a:r>
            <a:r>
              <a:rPr lang="zh-CN" altLang="fr-FR" sz="1600" b="1" dirty="0">
                <a:solidFill>
                  <a:srgbClr val="444444"/>
                </a:solidFill>
                <a:latin typeface="Century Gothic" pitchFamily="34" charset="0"/>
              </a:rPr>
              <a:t>生的月票价格</a:t>
            </a:r>
            <a:r>
              <a:rPr lang="zh-CN" altLang="fr-FR" sz="1600" b="1" dirty="0" smtClean="0">
                <a:solidFill>
                  <a:srgbClr val="444444"/>
                </a:solidFill>
                <a:latin typeface="Century Gothic" pitchFamily="34" charset="0"/>
              </a:rPr>
              <a:t>是</a:t>
            </a:r>
            <a:r>
              <a:rPr lang="zh-CN" altLang="fr-FR" sz="1600" b="1" dirty="0">
                <a:solidFill>
                  <a:srgbClr val="444444"/>
                </a:solidFill>
                <a:latin typeface="Century Gothic" pitchFamily="34" charset="0"/>
              </a:rPr>
              <a:t>全</a:t>
            </a:r>
            <a:r>
              <a:rPr lang="zh-CN" altLang="fr-FR" sz="1600" b="1" dirty="0" smtClean="0">
                <a:solidFill>
                  <a:srgbClr val="444444"/>
                </a:solidFill>
                <a:latin typeface="Century Gothic" pitchFamily="34" charset="0"/>
              </a:rPr>
              <a:t>额价格</a:t>
            </a:r>
            <a:r>
              <a:rPr lang="fr-FR" altLang="zh-CN" sz="1600" b="1" dirty="0" smtClean="0">
                <a:solidFill>
                  <a:srgbClr val="444444"/>
                </a:solidFill>
                <a:latin typeface="Century Gothic" pitchFamily="34" charset="0"/>
              </a:rPr>
              <a:t>63.2</a:t>
            </a:r>
            <a:r>
              <a:rPr lang="zh-CN" altLang="fr-FR" sz="1600" b="1" dirty="0" smtClean="0">
                <a:solidFill>
                  <a:srgbClr val="444444"/>
                </a:solidFill>
                <a:latin typeface="Century Gothic" pitchFamily="34" charset="0"/>
              </a:rPr>
              <a:t>欧</a:t>
            </a:r>
            <a:r>
              <a:rPr lang="zh-CN" altLang="fr-FR" sz="1600" b="1" dirty="0">
                <a:solidFill>
                  <a:srgbClr val="444444"/>
                </a:solidFill>
                <a:latin typeface="Century Gothic" pitchFamily="34" charset="0"/>
              </a:rPr>
              <a:t>元，包括公交车、地铁和轻轨。</a:t>
            </a:r>
          </a:p>
          <a:p>
            <a:pPr lvl="1" eaLnBrk="1" hangingPunct="1">
              <a:lnSpc>
                <a:spcPct val="150000"/>
              </a:lnSpc>
              <a:buClr>
                <a:schemeClr val="tx1"/>
              </a:buClr>
              <a:buSzPct val="100000"/>
              <a:buFont typeface="Wingdings" pitchFamily="2" charset="2"/>
              <a:buChar char="Ø"/>
              <a:defRPr/>
            </a:pPr>
            <a:r>
              <a:rPr lang="zh-CN" altLang="fr-FR" sz="1600" b="1" dirty="0">
                <a:solidFill>
                  <a:srgbClr val="444444"/>
                </a:solidFill>
                <a:latin typeface="Century Gothic" pitchFamily="34" charset="0"/>
              </a:rPr>
              <a:t>请参阅英语版本的里昂公交系统网站</a:t>
            </a:r>
            <a:r>
              <a:rPr lang="fr-FR" altLang="zh-CN" sz="1600" b="1" dirty="0">
                <a:solidFill>
                  <a:srgbClr val="444444"/>
                </a:solidFill>
                <a:latin typeface="Century Gothic" pitchFamily="34" charset="0"/>
                <a:hlinkClick r:id="rId4"/>
              </a:rPr>
              <a:t>http://</a:t>
            </a:r>
            <a:r>
              <a:rPr lang="fr-FR" altLang="zh-CN" sz="1600" b="1" dirty="0" smtClean="0">
                <a:solidFill>
                  <a:srgbClr val="444444"/>
                </a:solidFill>
                <a:latin typeface="Century Gothic" pitchFamily="34" charset="0"/>
                <a:hlinkClick r:id="rId4"/>
              </a:rPr>
              <a:t>www.tcl.fr/index.asp</a:t>
            </a:r>
            <a:endParaRPr lang="fr-FR" altLang="zh-CN" sz="1600" b="1" dirty="0">
              <a:solidFill>
                <a:srgbClr val="444444"/>
              </a:solidFill>
              <a:latin typeface="Century Gothic" pitchFamily="34" charset="0"/>
            </a:endParaRPr>
          </a:p>
          <a:p>
            <a:pPr lvl="1" eaLnBrk="1" hangingPunct="1">
              <a:lnSpc>
                <a:spcPct val="150000"/>
              </a:lnSpc>
              <a:buClr>
                <a:schemeClr val="tx1"/>
              </a:buClr>
              <a:buSzPct val="100000"/>
              <a:buFont typeface="Wingdings" pitchFamily="2" charset="2"/>
              <a:buChar char="Ø"/>
              <a:defRPr/>
            </a:pPr>
            <a:r>
              <a:rPr lang="fr-FR" altLang="zh-CN" sz="1600" b="1" dirty="0">
                <a:solidFill>
                  <a:srgbClr val="444444"/>
                </a:solidFill>
                <a:latin typeface="Century Gothic" pitchFamily="34" charset="0"/>
              </a:rPr>
              <a:t> </a:t>
            </a:r>
            <a:r>
              <a:rPr lang="zh-CN" altLang="fr-FR" sz="1600" b="1" u="sng" dirty="0">
                <a:solidFill>
                  <a:srgbClr val="444444"/>
                </a:solidFill>
                <a:latin typeface="Century Gothic" pitchFamily="34" charset="0"/>
              </a:rPr>
              <a:t>通</a:t>
            </a:r>
            <a:r>
              <a:rPr lang="zh-CN" altLang="fr-FR" sz="1600" b="1" u="sng" dirty="0" smtClean="0">
                <a:solidFill>
                  <a:srgbClr val="444444"/>
                </a:solidFill>
                <a:latin typeface="Century Gothic" pitchFamily="34" charset="0"/>
              </a:rPr>
              <a:t>讯</a:t>
            </a:r>
            <a:r>
              <a:rPr lang="fr-FR" altLang="zh-CN" sz="1600" b="1" u="sng" dirty="0" smtClean="0">
                <a:solidFill>
                  <a:srgbClr val="444444"/>
                </a:solidFill>
                <a:latin typeface="Century Gothic" pitchFamily="34" charset="0"/>
              </a:rPr>
              <a:t>:</a:t>
            </a:r>
            <a:r>
              <a:rPr lang="zh-CN" altLang="fr-FR" sz="1600" b="1" dirty="0" smtClean="0">
                <a:solidFill>
                  <a:srgbClr val="444444"/>
                </a:solidFill>
                <a:latin typeface="Century Gothic" pitchFamily="34" charset="0"/>
              </a:rPr>
              <a:t>    </a:t>
            </a:r>
            <a:r>
              <a:rPr lang="fr-FR" altLang="zh-CN" sz="1600" b="1" dirty="0">
                <a:solidFill>
                  <a:srgbClr val="444444"/>
                </a:solidFill>
                <a:latin typeface="Century Gothic" pitchFamily="34" charset="0"/>
              </a:rPr>
              <a:t>30</a:t>
            </a:r>
            <a:r>
              <a:rPr lang="zh-CN" altLang="fr-FR" sz="1600" b="1" dirty="0">
                <a:solidFill>
                  <a:srgbClr val="444444"/>
                </a:solidFill>
                <a:latin typeface="Century Gothic" pitchFamily="34" charset="0"/>
              </a:rPr>
              <a:t>欧元左右手机和</a:t>
            </a:r>
            <a:r>
              <a:rPr lang="fr-FR" altLang="zh-CN" sz="1600" b="1" dirty="0">
                <a:solidFill>
                  <a:srgbClr val="444444"/>
                </a:solidFill>
                <a:latin typeface="Century Gothic" pitchFamily="34" charset="0"/>
              </a:rPr>
              <a:t>30</a:t>
            </a:r>
            <a:r>
              <a:rPr lang="zh-CN" altLang="fr-FR" sz="1600" b="1" dirty="0">
                <a:solidFill>
                  <a:srgbClr val="444444"/>
                </a:solidFill>
                <a:latin typeface="Century Gothic" pitchFamily="34" charset="0"/>
              </a:rPr>
              <a:t>欧元左右网络，以月计算</a:t>
            </a:r>
            <a:r>
              <a:rPr lang="zh-CN" altLang="fr-FR" sz="1600" b="1" dirty="0" smtClean="0">
                <a:solidFill>
                  <a:srgbClr val="444444"/>
                </a:solidFill>
                <a:latin typeface="Century Gothic" pitchFamily="34" charset="0"/>
              </a:rPr>
              <a:t>。</a:t>
            </a:r>
            <a:endParaRPr lang="en-GB" sz="2000" b="1" dirty="0" smtClean="0">
              <a:solidFill>
                <a:srgbClr val="444444"/>
              </a:solidFill>
              <a:latin typeface="Century Gothic" pitchFamily="34" charset="0"/>
            </a:endParaRPr>
          </a:p>
        </p:txBody>
      </p:sp>
      <p:sp>
        <p:nvSpPr>
          <p:cNvPr id="8" name="ZoneTexte 7"/>
          <p:cNvSpPr txBox="1"/>
          <p:nvPr/>
        </p:nvSpPr>
        <p:spPr>
          <a:xfrm>
            <a:off x="1403648" y="1145517"/>
            <a:ext cx="6714501" cy="630942"/>
          </a:xfrm>
          <a:prstGeom prst="rect">
            <a:avLst/>
          </a:prstGeom>
          <a:noFill/>
        </p:spPr>
        <p:txBody>
          <a:bodyPr wrap="square" rtlCol="0">
            <a:spAutoFit/>
          </a:bodyPr>
          <a:lstStyle/>
          <a:p>
            <a:r>
              <a:rPr lang="zh-CN" altLang="fr-FR" sz="3500" b="1" dirty="0" smtClean="0">
                <a:solidFill>
                  <a:srgbClr val="009897"/>
                </a:solidFill>
                <a:latin typeface="Century Gothic" pitchFamily="34" charset="0"/>
              </a:rPr>
              <a:t>到</a:t>
            </a:r>
            <a:r>
              <a:rPr lang="zh-CN" altLang="fr-FR" sz="3500" b="1" dirty="0">
                <a:solidFill>
                  <a:srgbClr val="009897"/>
                </a:solidFill>
                <a:latin typeface="Century Gothic" pitchFamily="34" charset="0"/>
              </a:rPr>
              <a:t>达法国里昂后要注意的问题 </a:t>
            </a:r>
            <a:endParaRPr lang="fr-FR" altLang="fr-FR" sz="3500" b="1" dirty="0">
              <a:solidFill>
                <a:srgbClr val="009897"/>
              </a:solidFill>
              <a:latin typeface="Century Gothic" pitchFamily="34" charset="0"/>
            </a:endParaRPr>
          </a:p>
        </p:txBody>
      </p:sp>
      <p:sp>
        <p:nvSpPr>
          <p:cNvPr id="2" name="ZoneTexte 1"/>
          <p:cNvSpPr txBox="1"/>
          <p:nvPr/>
        </p:nvSpPr>
        <p:spPr>
          <a:xfrm>
            <a:off x="1691680" y="6423139"/>
            <a:ext cx="5904656" cy="246221"/>
          </a:xfrm>
          <a:prstGeom prst="rect">
            <a:avLst/>
          </a:prstGeom>
          <a:noFill/>
        </p:spPr>
        <p:txBody>
          <a:bodyPr wrap="square" rtlCol="0">
            <a:spAutoFit/>
          </a:bodyPr>
          <a:lstStyle/>
          <a:p>
            <a:pPr algn="ctr"/>
            <a:r>
              <a:rPr lang="fr-FR" sz="1000" dirty="0" smtClean="0">
                <a:solidFill>
                  <a:srgbClr val="009897"/>
                </a:solidFill>
                <a:latin typeface="Century Gothic" pitchFamily="34" charset="0"/>
              </a:rPr>
              <a:t>UNIVERSITÉ</a:t>
            </a:r>
            <a:r>
              <a:rPr lang="fr-FR" sz="1000" b="1" dirty="0" smtClean="0">
                <a:solidFill>
                  <a:srgbClr val="009897"/>
                </a:solidFill>
                <a:latin typeface="Century Gothic" pitchFamily="34" charset="0"/>
              </a:rPr>
              <a:t> JEAN MOULIN LYON 3</a:t>
            </a:r>
            <a:endParaRPr lang="fr-FR" sz="1000" b="1" dirty="0">
              <a:solidFill>
                <a:srgbClr val="009897"/>
              </a:solidFill>
              <a:latin typeface="Century Gothic" pitchFamily="34" charset="0"/>
            </a:endParaRPr>
          </a:p>
        </p:txBody>
      </p:sp>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1268015"/>
          </a:xfrm>
          <a:prstGeom prst="rect">
            <a:avLst/>
          </a:prstGeom>
        </p:spPr>
      </p:pic>
    </p:spTree>
    <p:extLst>
      <p:ext uri="{BB962C8B-B14F-4D97-AF65-F5344CB8AC3E}">
        <p14:creationId xmlns:p14="http://schemas.microsoft.com/office/powerpoint/2010/main" val="3255725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5529</TotalTime>
  <Words>4460</Words>
  <Application>Microsoft Office PowerPoint</Application>
  <PresentationFormat>Affichage à l'écran (4:3)</PresentationFormat>
  <Paragraphs>421</Paragraphs>
  <Slides>33</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33</vt:i4>
      </vt:variant>
    </vt:vector>
  </HeadingPairs>
  <TitlesOfParts>
    <vt:vector size="40" baseType="lpstr">
      <vt:lpstr>宋体</vt:lpstr>
      <vt:lpstr>Arial</vt:lpstr>
      <vt:lpstr>Calibri</vt:lpstr>
      <vt:lpstr>Century Gothic</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Universite Jean Moulin Lyon3</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Nancy BLONDIN</dc:creator>
  <cp:lastModifiedBy>YANG Xiao</cp:lastModifiedBy>
  <cp:revision>277</cp:revision>
  <cp:lastPrinted>2013-09-18T14:00:58Z</cp:lastPrinted>
  <dcterms:created xsi:type="dcterms:W3CDTF">2010-06-03T15:23:42Z</dcterms:created>
  <dcterms:modified xsi:type="dcterms:W3CDTF">2017-09-07T12:48:57Z</dcterms:modified>
</cp:coreProperties>
</file>